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0" r:id="rId4"/>
    <p:sldId id="259" r:id="rId5"/>
    <p:sldId id="309" r:id="rId6"/>
    <p:sldId id="260" r:id="rId7"/>
    <p:sldId id="261" r:id="rId8"/>
    <p:sldId id="262" r:id="rId9"/>
    <p:sldId id="263" r:id="rId10"/>
    <p:sldId id="264" r:id="rId11"/>
    <p:sldId id="280" r:id="rId12"/>
    <p:sldId id="278" r:id="rId13"/>
    <p:sldId id="279" r:id="rId14"/>
    <p:sldId id="301" r:id="rId15"/>
    <p:sldId id="281" r:id="rId16"/>
    <p:sldId id="282" r:id="rId17"/>
    <p:sldId id="283" r:id="rId18"/>
    <p:sldId id="287" r:id="rId19"/>
    <p:sldId id="286" r:id="rId20"/>
    <p:sldId id="307" r:id="rId21"/>
    <p:sldId id="292" r:id="rId22"/>
    <p:sldId id="293"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35F45F-9903-4859-9FD5-8ACDB2FA8379}">
          <p14:sldIdLst>
            <p14:sldId id="256"/>
            <p14:sldId id="258"/>
            <p14:sldId id="270"/>
            <p14:sldId id="259"/>
            <p14:sldId id="309"/>
            <p14:sldId id="260"/>
            <p14:sldId id="261"/>
            <p14:sldId id="262"/>
            <p14:sldId id="263"/>
            <p14:sldId id="264"/>
            <p14:sldId id="280"/>
            <p14:sldId id="278"/>
            <p14:sldId id="279"/>
            <p14:sldId id="301"/>
            <p14:sldId id="281"/>
            <p14:sldId id="282"/>
            <p14:sldId id="283"/>
            <p14:sldId id="287"/>
            <p14:sldId id="286"/>
            <p14:sldId id="307"/>
            <p14:sldId id="292"/>
            <p14:sldId id="293"/>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81" d="100"/>
          <a:sy n="81"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9DDF4-360F-7187-EF34-EA6BC9EC58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9ED506-FBBE-43FA-689B-888D797EB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DE74D3-4EAC-0E0B-8285-D03D3C03FBDC}"/>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5" name="Footer Placeholder 4">
            <a:extLst>
              <a:ext uri="{FF2B5EF4-FFF2-40B4-BE49-F238E27FC236}">
                <a16:creationId xmlns:a16="http://schemas.microsoft.com/office/drawing/2014/main" id="{13833C70-39E1-D3CB-7157-28358A62B9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F7DCB7-5314-EAA6-CD5D-D50BAA30F863}"/>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3126821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2610-0BBC-3C06-45DB-4D38DB7E539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CB23D5-8CBD-3C6B-DC2F-14CA78D4B0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CB877A-2363-E492-59B4-0ECCEFC9CD8B}"/>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5" name="Footer Placeholder 4">
            <a:extLst>
              <a:ext uri="{FF2B5EF4-FFF2-40B4-BE49-F238E27FC236}">
                <a16:creationId xmlns:a16="http://schemas.microsoft.com/office/drawing/2014/main" id="{27952BAC-5435-0A67-33F3-D93A5E5CB7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8A7237-5F9C-4062-445C-2B7E4B36AEE1}"/>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325450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7772EB-E2DB-F537-DAE1-3D3A58BBE2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DF658E-EA1A-D3F9-4A74-E0C4D5E044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F132D4-DA11-9C09-588E-C03B32074775}"/>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5" name="Footer Placeholder 4">
            <a:extLst>
              <a:ext uri="{FF2B5EF4-FFF2-40B4-BE49-F238E27FC236}">
                <a16:creationId xmlns:a16="http://schemas.microsoft.com/office/drawing/2014/main" id="{5693F4C2-9C63-5103-A7BF-6986E9711E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021F81-DF9F-69F9-570D-80E970F79E45}"/>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312573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2000-5EB4-2677-D15F-6BB7022FE7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B65D8E-17BB-6133-9558-45C9B21FAE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B46821-7506-44CD-8607-64FEF5A91B07}"/>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5" name="Footer Placeholder 4">
            <a:extLst>
              <a:ext uri="{FF2B5EF4-FFF2-40B4-BE49-F238E27FC236}">
                <a16:creationId xmlns:a16="http://schemas.microsoft.com/office/drawing/2014/main" id="{A1C1FCF7-CBAE-298A-DE61-D6649D5D66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169AB4-76C5-52C9-49BB-6D9F7962C4ED}"/>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3167051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78C7-6361-6D1F-BEB5-4D14A7A89D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0FFE591-2BF1-13C2-5971-197FC0A7A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92AAD-8D6E-41EC-B83E-783F2EBA683F}"/>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5" name="Footer Placeholder 4">
            <a:extLst>
              <a:ext uri="{FF2B5EF4-FFF2-40B4-BE49-F238E27FC236}">
                <a16:creationId xmlns:a16="http://schemas.microsoft.com/office/drawing/2014/main" id="{C0F9A34E-00E4-F552-56E4-9691F527BB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B4EEA7-1D2D-CB0E-62D2-3DDD5377237F}"/>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1304068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D811-B000-E096-C4AA-815E9137F8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836612-F333-EECA-8258-3626DCDCAA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946786-D590-0B06-B97C-49A5C57D44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FCEBE4-1674-3F71-E13F-66F8AF57B1D1}"/>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6" name="Footer Placeholder 5">
            <a:extLst>
              <a:ext uri="{FF2B5EF4-FFF2-40B4-BE49-F238E27FC236}">
                <a16:creationId xmlns:a16="http://schemas.microsoft.com/office/drawing/2014/main" id="{C117255C-94C2-C030-F653-1FB0DDF1E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C9D3A9-54F3-4C2E-7C20-868593CE7369}"/>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318948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4B31-8D1E-4EC3-43EF-7AD810AA19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AC5CA6-37B3-0A2C-E289-35D154C703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CF313A-06F3-A9D6-093E-9CA655F5E7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CA4815-26C1-71E1-07A1-8E84190BFA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EB8721-A07B-B15E-BEA0-4A11DC994A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40D55B-3D59-0A06-ECB8-08815775D27D}"/>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8" name="Footer Placeholder 7">
            <a:extLst>
              <a:ext uri="{FF2B5EF4-FFF2-40B4-BE49-F238E27FC236}">
                <a16:creationId xmlns:a16="http://schemas.microsoft.com/office/drawing/2014/main" id="{1CFEFE7A-C2A0-C9AF-D3F2-E643FD578C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AF55BA-B1F2-3E10-F463-D67580204A33}"/>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198350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18E1-8F44-9ADD-769A-330EE2ACE0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DCD68E6-BAB0-652C-FF86-04608066D769}"/>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4" name="Footer Placeholder 3">
            <a:extLst>
              <a:ext uri="{FF2B5EF4-FFF2-40B4-BE49-F238E27FC236}">
                <a16:creationId xmlns:a16="http://schemas.microsoft.com/office/drawing/2014/main" id="{CBC0A17A-22F7-4AFA-EA6B-58FF6F6DBC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75685C-C1D4-5FB1-8CDF-7375A25FF3CE}"/>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971247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EA3F2C-7E31-19CA-84A3-CDAD839AA1C5}"/>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3" name="Footer Placeholder 2">
            <a:extLst>
              <a:ext uri="{FF2B5EF4-FFF2-40B4-BE49-F238E27FC236}">
                <a16:creationId xmlns:a16="http://schemas.microsoft.com/office/drawing/2014/main" id="{DCCBC74B-7E55-4603-685C-6E44B153620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12CEF98-EE3C-B39B-2E42-BE1CEC2F4B2B}"/>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1325319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7146-95C7-BAC4-52E9-7AC2A8E5F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9E7DFAE-D1F1-BBDD-4652-427A4BE08C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FFFEEC-E94F-8B9E-475E-F990E160F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C25C8-EA23-4B6C-0F6C-DCA2E8B5FC63}"/>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6" name="Footer Placeholder 5">
            <a:extLst>
              <a:ext uri="{FF2B5EF4-FFF2-40B4-BE49-F238E27FC236}">
                <a16:creationId xmlns:a16="http://schemas.microsoft.com/office/drawing/2014/main" id="{2522E545-3752-DF26-888B-7B8B50177A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E87186-0FBB-2FFF-5280-FE87DF2EE0B9}"/>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4284020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C0E86-4FD5-F669-AED2-5BF3A99BDC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60D688-6AF6-A1ED-8329-0E48953DC3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727A54-2777-662A-DD84-0D057296B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D28B10-020C-6EBB-FE17-6F4017D0FEB2}"/>
              </a:ext>
            </a:extLst>
          </p:cNvPr>
          <p:cNvSpPr>
            <a:spLocks noGrp="1"/>
          </p:cNvSpPr>
          <p:nvPr>
            <p:ph type="dt" sz="half" idx="10"/>
          </p:nvPr>
        </p:nvSpPr>
        <p:spPr/>
        <p:txBody>
          <a:bodyPr/>
          <a:lstStyle/>
          <a:p>
            <a:fld id="{B91C0F02-4DE6-41EA-BF1B-777892E33C2B}" type="datetimeFigureOut">
              <a:rPr lang="en-IN" smtClean="0"/>
              <a:t>21-04-2024</a:t>
            </a:fld>
            <a:endParaRPr lang="en-IN"/>
          </a:p>
        </p:txBody>
      </p:sp>
      <p:sp>
        <p:nvSpPr>
          <p:cNvPr id="6" name="Footer Placeholder 5">
            <a:extLst>
              <a:ext uri="{FF2B5EF4-FFF2-40B4-BE49-F238E27FC236}">
                <a16:creationId xmlns:a16="http://schemas.microsoft.com/office/drawing/2014/main" id="{E35DCB16-490C-730C-A87C-FE0B972B5D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EC33BF-0CCC-E4DD-E434-3B8760F6AA80}"/>
              </a:ext>
            </a:extLst>
          </p:cNvPr>
          <p:cNvSpPr>
            <a:spLocks noGrp="1"/>
          </p:cNvSpPr>
          <p:nvPr>
            <p:ph type="sldNum" sz="quarter" idx="12"/>
          </p:nvPr>
        </p:nvSpPr>
        <p:spPr/>
        <p:txBody>
          <a:bodyPr/>
          <a:lstStyle/>
          <a:p>
            <a:fld id="{93DBC1C7-D6F3-40FF-8651-708DDB4DD804}" type="slidenum">
              <a:rPr lang="en-IN" smtClean="0"/>
              <a:t>‹#›</a:t>
            </a:fld>
            <a:endParaRPr lang="en-IN"/>
          </a:p>
        </p:txBody>
      </p:sp>
    </p:spTree>
    <p:extLst>
      <p:ext uri="{BB962C8B-B14F-4D97-AF65-F5344CB8AC3E}">
        <p14:creationId xmlns:p14="http://schemas.microsoft.com/office/powerpoint/2010/main" val="2531061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AC650-6B3D-61CF-3F70-5EA204096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89EDA5-5963-CC9F-5DEB-CE903B2C67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955C1C-141F-8FB1-7F65-EFC5F8D05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1C0F02-4DE6-41EA-BF1B-777892E33C2B}" type="datetimeFigureOut">
              <a:rPr lang="en-IN" smtClean="0"/>
              <a:t>21-04-2024</a:t>
            </a:fld>
            <a:endParaRPr lang="en-IN"/>
          </a:p>
        </p:txBody>
      </p:sp>
      <p:sp>
        <p:nvSpPr>
          <p:cNvPr id="5" name="Footer Placeholder 4">
            <a:extLst>
              <a:ext uri="{FF2B5EF4-FFF2-40B4-BE49-F238E27FC236}">
                <a16:creationId xmlns:a16="http://schemas.microsoft.com/office/drawing/2014/main" id="{18B4A22F-BE73-20E4-41A6-9835A663DD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8DEF37D-353E-06B9-48AE-585117127F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DBC1C7-D6F3-40FF-8651-708DDB4DD804}" type="slidenum">
              <a:rPr lang="en-IN" smtClean="0"/>
              <a:t>‹#›</a:t>
            </a:fld>
            <a:endParaRPr lang="en-IN"/>
          </a:p>
        </p:txBody>
      </p:sp>
    </p:spTree>
    <p:extLst>
      <p:ext uri="{BB962C8B-B14F-4D97-AF65-F5344CB8AC3E}">
        <p14:creationId xmlns:p14="http://schemas.microsoft.com/office/powerpoint/2010/main" val="2224032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8A66-8224-D548-1794-FC840450FF96}"/>
              </a:ext>
            </a:extLst>
          </p:cNvPr>
          <p:cNvSpPr>
            <a:spLocks noGrp="1"/>
          </p:cNvSpPr>
          <p:nvPr>
            <p:ph type="ctrTitle"/>
          </p:nvPr>
        </p:nvSpPr>
        <p:spPr>
          <a:xfrm>
            <a:off x="1524000" y="377073"/>
            <a:ext cx="9144000" cy="1348032"/>
          </a:xfrm>
        </p:spPr>
        <p:txBody>
          <a:bodyPr>
            <a:noAutofit/>
          </a:bodyPr>
          <a:lstStyle/>
          <a:p>
            <a:br>
              <a:rPr lang="en-IN" sz="3200" dirty="0">
                <a:latin typeface="Times New Roman" panose="02020603050405020304" pitchFamily="18" charset="0"/>
                <a:cs typeface="Times New Roman" panose="02020603050405020304" pitchFamily="18" charset="0"/>
              </a:rPr>
            </a:br>
            <a:br>
              <a:rPr lang="en-IN" sz="3200"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EFFICIENT MANHOLE VISUAL INSPECTION USING DEEP LEARNING IN UAV NAVIGATION</a:t>
            </a:r>
            <a:br>
              <a:rPr lang="en-IN" sz="3200" b="1"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7563418-0A59-032E-B3B1-9712CA08C3D7}"/>
              </a:ext>
            </a:extLst>
          </p:cNvPr>
          <p:cNvSpPr>
            <a:spLocks noGrp="1"/>
          </p:cNvSpPr>
          <p:nvPr>
            <p:ph type="subTitle" idx="1"/>
          </p:nvPr>
        </p:nvSpPr>
        <p:spPr>
          <a:xfrm>
            <a:off x="103696" y="2949855"/>
            <a:ext cx="12088304" cy="2931737"/>
          </a:xfrm>
        </p:spPr>
        <p:txBody>
          <a:bodyPr>
            <a:normAutofit/>
          </a:bodyPr>
          <a:lstStyle/>
          <a:p>
            <a:pPr algn="l"/>
            <a:r>
              <a:rPr lang="en-US" sz="1600" b="1" dirty="0">
                <a:latin typeface="Times New Roman" panose="02020603050405020304" pitchFamily="18" charset="0"/>
                <a:cs typeface="Times New Roman" panose="02020603050405020304" pitchFamily="18" charset="0"/>
              </a:rPr>
              <a:t>PRESENTED BY,                                                                                                                       GUIDED BY,</a:t>
            </a:r>
          </a:p>
          <a:p>
            <a:pPr algn="l"/>
            <a:r>
              <a:rPr lang="en-US" sz="1600" dirty="0">
                <a:latin typeface="Times New Roman" panose="02020603050405020304" pitchFamily="18" charset="0"/>
                <a:cs typeface="Times New Roman" panose="02020603050405020304" pitchFamily="18" charset="0"/>
              </a:rPr>
              <a:t>SELVABHARATHI.P             -   (820620104051)			                        MRS. SUDHA.R.,M.E, </a:t>
            </a:r>
          </a:p>
          <a:p>
            <a:pPr algn="l"/>
            <a:r>
              <a:rPr lang="en-US" sz="1600" dirty="0">
                <a:latin typeface="Times New Roman" panose="02020603050405020304" pitchFamily="18" charset="0"/>
                <a:cs typeface="Times New Roman" panose="02020603050405020304" pitchFamily="18" charset="0"/>
              </a:rPr>
              <a:t>MOHAMED BASITH.B       -    (820620104308)				      </a:t>
            </a:r>
            <a:r>
              <a:rPr lang="en-IN" sz="1600" dirty="0">
                <a:latin typeface="Times New Roman" panose="02020603050405020304" pitchFamily="18" charset="0"/>
                <a:cs typeface="Times New Roman" panose="02020603050405020304" pitchFamily="18" charset="0"/>
              </a:rPr>
              <a:t>ASSISTANT PROFESSOR,</a:t>
            </a:r>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VENKATESH.S                     -   (820620104315)                                 		      </a:t>
            </a:r>
            <a:r>
              <a:rPr lang="en-IN" sz="1600" dirty="0">
                <a:latin typeface="Times New Roman" panose="02020603050405020304" pitchFamily="18" charset="0"/>
                <a:cs typeface="Times New Roman" panose="02020603050405020304" pitchFamily="18" charset="0"/>
              </a:rPr>
              <a:t>DEPARTMENT OF CSE,</a:t>
            </a:r>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VISWAM.S                          -     (820620104316)				      </a:t>
            </a:r>
            <a:r>
              <a:rPr lang="en-IN" sz="1600" dirty="0">
                <a:latin typeface="Times New Roman" panose="02020603050405020304" pitchFamily="18" charset="0"/>
                <a:cs typeface="Times New Roman" panose="02020603050405020304" pitchFamily="18" charset="0"/>
              </a:rPr>
              <a:t>ARASU ENGINEERING COLLEGE.</a:t>
            </a: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952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53461-530B-6BC2-3925-EEC1A4E28BB6}"/>
              </a:ext>
            </a:extLst>
          </p:cNvPr>
          <p:cNvSpPr>
            <a:spLocks noGrp="1"/>
          </p:cNvSpPr>
          <p:nvPr>
            <p:ph type="title"/>
          </p:nvPr>
        </p:nvSpPr>
        <p:spPr>
          <a:xfrm>
            <a:off x="838200" y="1"/>
            <a:ext cx="10515600" cy="1348032"/>
          </a:xfrm>
        </p:spPr>
        <p:txBody>
          <a:bodyPr>
            <a:normAutofit/>
          </a:bodyPr>
          <a:lstStyle/>
          <a:p>
            <a:pPr algn="ctr"/>
            <a:r>
              <a:rPr lang="en-US" sz="3200" b="1" dirty="0">
                <a:latin typeface="Times New Roman" panose="02020603050405020304" pitchFamily="18" charset="0"/>
                <a:cs typeface="Times New Roman" panose="02020603050405020304" pitchFamily="18" charset="0"/>
              </a:rPr>
              <a:t>SYSTEM REQUIREMENTS</a:t>
            </a:r>
            <a:endParaRPr lang="en-IN" sz="3200" dirty="0"/>
          </a:p>
        </p:txBody>
      </p:sp>
      <p:sp>
        <p:nvSpPr>
          <p:cNvPr id="3" name="Content Placeholder 2">
            <a:extLst>
              <a:ext uri="{FF2B5EF4-FFF2-40B4-BE49-F238E27FC236}">
                <a16:creationId xmlns:a16="http://schemas.microsoft.com/office/drawing/2014/main" id="{9E85FF8C-77AA-F73E-A651-6DDB6B8D4C8B}"/>
              </a:ext>
            </a:extLst>
          </p:cNvPr>
          <p:cNvSpPr>
            <a:spLocks noGrp="1"/>
          </p:cNvSpPr>
          <p:nvPr>
            <p:ph idx="1"/>
          </p:nvPr>
        </p:nvSpPr>
        <p:spPr>
          <a:xfrm>
            <a:off x="536542" y="1432874"/>
            <a:ext cx="10515600" cy="5599522"/>
          </a:xfrm>
        </p:spPr>
        <p:txBody>
          <a:bodyPr>
            <a:normAutofit/>
          </a:bodyPr>
          <a:lstStyle/>
          <a:p>
            <a:pPr marL="0" indent="0" algn="ctr">
              <a:lnSpc>
                <a:spcPct val="110000"/>
              </a:lnSpc>
              <a:buNone/>
            </a:pPr>
            <a:r>
              <a:rPr lang="en-IN" sz="16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HARDWARE REQUIREMENTS:</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0000"/>
              </a:lnSpc>
              <a:spcAft>
                <a:spcPts val="800"/>
              </a:spcAft>
              <a:buSzPts val="1000"/>
              <a:buFont typeface="Wingdings" panose="05000000000000000000" pitchFamily="2" charset="2"/>
              <a:buChar char="§"/>
              <a:tabLst>
                <a:tab pos="914400" algn="l"/>
              </a:tabLst>
            </a:pP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Processor: Intel Core i5.</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0000"/>
              </a:lnSpc>
              <a:spcAft>
                <a:spcPts val="800"/>
              </a:spcAft>
              <a:buSzPts val="1000"/>
              <a:buFont typeface="Wingdings" panose="05000000000000000000" pitchFamily="2" charset="2"/>
              <a:buChar char="§"/>
              <a:tabLst>
                <a:tab pos="914400" algn="l"/>
              </a:tabLst>
            </a:pP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RAM: 8GB or more.</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0000"/>
              </a:lnSpc>
              <a:spcAft>
                <a:spcPts val="800"/>
              </a:spcAft>
              <a:buSzPts val="1000"/>
              <a:buFont typeface="Wingdings" panose="05000000000000000000" pitchFamily="2" charset="2"/>
              <a:buChar char="§"/>
              <a:tabLst>
                <a:tab pos="914400" algn="l"/>
              </a:tabLst>
            </a:pP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Storage: SSD for faster read/write operations.</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0000"/>
              </a:lnSpc>
              <a:spcAft>
                <a:spcPts val="800"/>
              </a:spcAft>
              <a:buSzPts val="1000"/>
              <a:buFont typeface="Wingdings" panose="05000000000000000000" pitchFamily="2" charset="2"/>
              <a:buChar char="§"/>
              <a:tabLst>
                <a:tab pos="914400" algn="l"/>
              </a:tabLst>
            </a:pP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Any modern computer, laptop</a:t>
            </a:r>
            <a:r>
              <a:rPr lang="en-US" sz="1600" dirty="0">
                <a:solidFill>
                  <a:srgbClr val="000000"/>
                </a:solidFill>
                <a:highlight>
                  <a:srgbClr val="FFFFFF"/>
                </a:highlight>
                <a:latin typeface="Times New Roman" panose="02020603050405020304" pitchFamily="18" charset="0"/>
                <a:ea typeface="Calibri" panose="020F0502020204030204" pitchFamily="34" charset="0"/>
                <a:cs typeface="Times New Roman" panose="02020603050405020304" pitchFamily="18" charset="0"/>
              </a:rPr>
              <a:t>.</a:t>
            </a:r>
          </a:p>
          <a:p>
            <a:pPr marL="457200" lvl="1" indent="0" algn="ctr">
              <a:lnSpc>
                <a:spcPct val="110000"/>
              </a:lnSpc>
              <a:spcAft>
                <a:spcPts val="800"/>
              </a:spcAft>
              <a:buSzPts val="1000"/>
              <a:buNone/>
              <a:tabLst>
                <a:tab pos="914400" algn="l"/>
              </a:tabLst>
            </a:pPr>
            <a:r>
              <a:rPr lang="en-IN" sz="16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SOFTWARE REQUIREMENTS:</a:t>
            </a:r>
            <a:endParaRPr lang="en-IN" sz="1600" b="1" dirty="0">
              <a:solidFill>
                <a:srgbClr val="000000"/>
              </a:solidFill>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0000"/>
              </a:lnSpc>
              <a:spcAft>
                <a:spcPts val="800"/>
              </a:spcAft>
              <a:buSzPts val="1000"/>
              <a:buFont typeface="Wingdings" panose="05000000000000000000" pitchFamily="2" charset="2"/>
              <a:buChar char="§"/>
              <a:tabLst>
                <a:tab pos="914400" algn="l"/>
              </a:tabLst>
            </a:pP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Operating System: Server: </a:t>
            </a:r>
            <a:r>
              <a:rPr lang="en-IN"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Windows 10 or 11.</a:t>
            </a:r>
          </a:p>
          <a:p>
            <a:pPr lvl="1" algn="just">
              <a:lnSpc>
                <a:spcPct val="110000"/>
              </a:lnSpc>
              <a:spcAft>
                <a:spcPts val="800"/>
              </a:spcAft>
              <a:buSzPts val="1000"/>
              <a:buFont typeface="Wingdings" panose="05000000000000000000" pitchFamily="2" charset="2"/>
              <a:buChar char="§"/>
              <a:tabLst>
                <a:tab pos="914400" algn="l"/>
              </a:tabLst>
            </a:pP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Back end Development: Python, Flask, </a:t>
            </a:r>
            <a:r>
              <a:rPr lang="en-IN" sz="16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MySql</a:t>
            </a: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lvl="1" algn="just">
              <a:lnSpc>
                <a:spcPct val="110000"/>
              </a:lnSpc>
              <a:spcAft>
                <a:spcPts val="800"/>
              </a:spcAft>
              <a:buSzPts val="1000"/>
              <a:buFont typeface="Wingdings" panose="05000000000000000000" pitchFamily="2" charset="2"/>
              <a:buChar char="§"/>
              <a:tabLst>
                <a:tab pos="914400" algn="l"/>
              </a:tabLst>
            </a:pP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Data Processing Analysis: Pandas ,  NumPy,</a:t>
            </a: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Scikit Learn, Matplotlib, Seaborn.</a:t>
            </a:r>
          </a:p>
          <a:p>
            <a:pPr lvl="1" algn="just">
              <a:lnSpc>
                <a:spcPct val="110000"/>
              </a:lnSpc>
              <a:spcAft>
                <a:spcPts val="800"/>
              </a:spcAft>
              <a:buSzPts val="1000"/>
              <a:buFont typeface="Wingdings" panose="05000000000000000000" pitchFamily="2" charset="2"/>
              <a:buChar char="§"/>
              <a:tabLst>
                <a:tab pos="914400" algn="l"/>
              </a:tabLst>
            </a:pP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Image Processing and Computer Vision: </a:t>
            </a:r>
            <a:r>
              <a:rPr lang="en-US" sz="1600" dirty="0" err="1">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Opencv</a:t>
            </a: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 Pillow.</a:t>
            </a:r>
          </a:p>
          <a:p>
            <a:pPr lvl="1" algn="just">
              <a:lnSpc>
                <a:spcPct val="110000"/>
              </a:lnSpc>
              <a:spcAft>
                <a:spcPts val="800"/>
              </a:spcAft>
              <a:buSzPts val="1000"/>
              <a:buFont typeface="Wingdings" panose="05000000000000000000" pitchFamily="2" charset="2"/>
              <a:buChar char="§"/>
              <a:tabLst>
                <a:tab pos="914400" algn="l"/>
              </a:tabLst>
            </a:pP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Front end Development :HTML . CSS , </a:t>
            </a:r>
            <a:r>
              <a:rPr lang="en-US" sz="1600" dirty="0" err="1">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Javascript</a:t>
            </a:r>
            <a:r>
              <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 Bootstrap.</a:t>
            </a:r>
          </a:p>
          <a:p>
            <a:pPr lvl="1" algn="just">
              <a:lnSpc>
                <a:spcPct val="110000"/>
              </a:lnSpc>
              <a:spcAft>
                <a:spcPts val="800"/>
              </a:spcAft>
              <a:buSzPts val="1000"/>
              <a:buFont typeface="Wingdings" panose="05000000000000000000" pitchFamily="2" charset="2"/>
              <a:buChar char="§"/>
              <a:tabLst>
                <a:tab pos="914400" algn="l"/>
              </a:tabLst>
            </a:pPr>
            <a:r>
              <a:rPr lang="en-US" sz="1600" dirty="0">
                <a:solidFill>
                  <a:srgbClr val="000000"/>
                </a:solidFill>
                <a:highlight>
                  <a:srgbClr val="FFFFFF"/>
                </a:highlight>
                <a:latin typeface="Times New Roman" panose="02020603050405020304" pitchFamily="18" charset="0"/>
                <a:ea typeface="Calibri" panose="020F0502020204030204" pitchFamily="34" charset="0"/>
                <a:cs typeface="Times New Roman" panose="02020603050405020304" pitchFamily="18" charset="0"/>
              </a:rPr>
              <a:t>Deployment: Wamp Server, Docker.</a:t>
            </a:r>
            <a:endPar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0000"/>
              </a:lnSpc>
              <a:spcAft>
                <a:spcPts val="800"/>
              </a:spcAft>
              <a:buSzPts val="1000"/>
              <a:buFont typeface="Wingdings" panose="05000000000000000000" pitchFamily="2" charset="2"/>
              <a:buChar char="§"/>
              <a:tabLst>
                <a:tab pos="914400" algn="l"/>
              </a:tabLst>
            </a:pPr>
            <a:endPar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0000"/>
              </a:lnSpc>
              <a:spcAft>
                <a:spcPts val="800"/>
              </a:spcAft>
              <a:buSzPts val="1000"/>
              <a:buFont typeface="Wingdings" panose="05000000000000000000" pitchFamily="2" charset="2"/>
              <a:buChar char="§"/>
              <a:tabLst>
                <a:tab pos="914400" algn="l"/>
              </a:tabLst>
            </a:pPr>
            <a:endParaRPr lang="en-IN"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10000"/>
              </a:lnSpc>
              <a:spcAft>
                <a:spcPts val="800"/>
              </a:spcAft>
              <a:buSzPts val="1000"/>
              <a:buFont typeface="Wingdings" panose="05000000000000000000" pitchFamily="2" charset="2"/>
              <a:buChar char="§"/>
              <a:tabLst>
                <a:tab pos="914400" algn="l"/>
              </a:tabLst>
            </a:pPr>
            <a:endPar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10000"/>
              </a:lnSpc>
              <a:spcAft>
                <a:spcPts val="800"/>
              </a:spcAft>
              <a:buSzPts val="1000"/>
              <a:buFont typeface="Wingdings" panose="05000000000000000000" pitchFamily="2" charset="2"/>
              <a:buChar char="§"/>
              <a:tabLst>
                <a:tab pos="914400" algn="l"/>
              </a:tabLst>
            </a:pP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indent="0" algn="just">
              <a:lnSpc>
                <a:spcPct val="110000"/>
              </a:lnSpc>
              <a:spcAft>
                <a:spcPts val="800"/>
              </a:spcAft>
              <a:buSzPts val="1000"/>
              <a:buNone/>
              <a:tabLst>
                <a:tab pos="914400" algn="l"/>
              </a:tabLst>
            </a:pPr>
            <a:endParaRPr lang="en-IN"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gn="just">
              <a:lnSpc>
                <a:spcPct val="110000"/>
              </a:lnSpc>
              <a:spcAft>
                <a:spcPts val="800"/>
              </a:spcAft>
              <a:buSzPts val="1000"/>
              <a:buNone/>
              <a:tabLst>
                <a:tab pos="914400" algn="l"/>
              </a:tabLst>
            </a:pP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0000"/>
              </a:lnSpc>
              <a:buNone/>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0000"/>
              </a:lnSpc>
            </a:pPr>
            <a:endParaRPr lang="en-IN" sz="1600" dirty="0"/>
          </a:p>
        </p:txBody>
      </p:sp>
    </p:spTree>
    <p:extLst>
      <p:ext uri="{BB962C8B-B14F-4D97-AF65-F5344CB8AC3E}">
        <p14:creationId xmlns:p14="http://schemas.microsoft.com/office/powerpoint/2010/main" val="2394692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17D3-7B1D-444C-8703-780F67683872}"/>
              </a:ext>
            </a:extLst>
          </p:cNvPr>
          <p:cNvSpPr>
            <a:spLocks noGrp="1"/>
          </p:cNvSpPr>
          <p:nvPr>
            <p:ph type="title"/>
          </p:nvPr>
        </p:nvSpPr>
        <p:spPr>
          <a:xfrm>
            <a:off x="838200" y="178988"/>
            <a:ext cx="10515600" cy="490500"/>
          </a:xfrm>
        </p:spPr>
        <p:txBody>
          <a:bodyPr>
            <a:normAutofit fontScale="90000"/>
          </a:bodyPr>
          <a:lstStyle/>
          <a:p>
            <a:pPr algn="ctr"/>
            <a:r>
              <a:rPr lang="en-IN" altLang="en-US" sz="3600" b="1" dirty="0">
                <a:latin typeface="Times New Roman" panose="02020603050405020304" pitchFamily="18" charset="0"/>
                <a:cs typeface="Times New Roman" panose="02020603050405020304" pitchFamily="18" charset="0"/>
              </a:rPr>
              <a:t>SYSTEM ARCHITECTURE  </a:t>
            </a:r>
            <a:endParaRPr lang="en-US" sz="3600" dirty="0"/>
          </a:p>
        </p:txBody>
      </p:sp>
      <p:grpSp>
        <p:nvGrpSpPr>
          <p:cNvPr id="3" name="Canvas 1">
            <a:extLst>
              <a:ext uri="{FF2B5EF4-FFF2-40B4-BE49-F238E27FC236}">
                <a16:creationId xmlns:a16="http://schemas.microsoft.com/office/drawing/2014/main" id="{E457E3FA-1F12-4B74-B0BB-13D70F263DF3}"/>
              </a:ext>
            </a:extLst>
          </p:cNvPr>
          <p:cNvGrpSpPr/>
          <p:nvPr/>
        </p:nvGrpSpPr>
        <p:grpSpPr>
          <a:xfrm>
            <a:off x="2396924" y="669488"/>
            <a:ext cx="6505404" cy="5981889"/>
            <a:chOff x="-1270691" y="0"/>
            <a:chExt cx="7059055" cy="6746948"/>
          </a:xfrm>
        </p:grpSpPr>
        <p:sp>
          <p:nvSpPr>
            <p:cNvPr id="4" name="Rectangle 3">
              <a:extLst>
                <a:ext uri="{FF2B5EF4-FFF2-40B4-BE49-F238E27FC236}">
                  <a16:creationId xmlns:a16="http://schemas.microsoft.com/office/drawing/2014/main" id="{653D9AC1-AD58-4ED5-ABC8-8116BED93F9E}"/>
                </a:ext>
              </a:extLst>
            </p:cNvPr>
            <p:cNvSpPr/>
            <p:nvPr/>
          </p:nvSpPr>
          <p:spPr>
            <a:xfrm>
              <a:off x="0" y="0"/>
              <a:ext cx="5486400" cy="6062980"/>
            </a:xfrm>
            <a:prstGeom prst="rect">
              <a:avLst/>
            </a:prstGeom>
          </p:spPr>
        </p:sp>
        <p:cxnSp>
          <p:nvCxnSpPr>
            <p:cNvPr id="5" name="Elbow Connector 5">
              <a:extLst>
                <a:ext uri="{FF2B5EF4-FFF2-40B4-BE49-F238E27FC236}">
                  <a16:creationId xmlns:a16="http://schemas.microsoft.com/office/drawing/2014/main" id="{86F6DBCC-E19F-4BD9-AA25-ED0F829DD88F}"/>
                </a:ext>
              </a:extLst>
            </p:cNvPr>
            <p:cNvCxnSpPr>
              <a:cxnSpLocks/>
            </p:cNvCxnSpPr>
            <p:nvPr/>
          </p:nvCxnSpPr>
          <p:spPr>
            <a:xfrm>
              <a:off x="3315448" y="3115432"/>
              <a:ext cx="1132727" cy="211561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10">
              <a:extLst>
                <a:ext uri="{FF2B5EF4-FFF2-40B4-BE49-F238E27FC236}">
                  <a16:creationId xmlns:a16="http://schemas.microsoft.com/office/drawing/2014/main" id="{2D729D6C-32B6-48CD-B436-6CF61285EA3B}"/>
                </a:ext>
              </a:extLst>
            </p:cNvPr>
            <p:cNvCxnSpPr>
              <a:cxnSpLocks/>
            </p:cNvCxnSpPr>
            <p:nvPr/>
          </p:nvCxnSpPr>
          <p:spPr>
            <a:xfrm>
              <a:off x="-1270691" y="161498"/>
              <a:ext cx="3929615" cy="313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65B1CDD-A9EC-481B-B36C-3471623A997C}"/>
                </a:ext>
              </a:extLst>
            </p:cNvPr>
            <p:cNvSpPr/>
            <p:nvPr/>
          </p:nvSpPr>
          <p:spPr>
            <a:xfrm>
              <a:off x="1800225" y="605594"/>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Login</a:t>
              </a:r>
              <a:endParaRPr lang="en-IN" sz="1100">
                <a:effectLst/>
                <a:ea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A14242D-7915-4732-850F-36477112618A}"/>
                </a:ext>
              </a:extLst>
            </p:cNvPr>
            <p:cNvSpPr/>
            <p:nvPr/>
          </p:nvSpPr>
          <p:spPr>
            <a:xfrm>
              <a:off x="1800225" y="918944"/>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dirty="0">
                  <a:effectLst/>
                  <a:latin typeface="Times New Roman" panose="02020603050405020304" pitchFamily="18" charset="0"/>
                  <a:ea typeface="Times New Roman" panose="02020603050405020304" pitchFamily="18" charset="0"/>
                  <a:cs typeface="Times New Roman" panose="02020603050405020304" pitchFamily="18" charset="0"/>
                </a:rPr>
                <a:t>Add &amp; Manage Municipality </a:t>
              </a:r>
              <a:endParaRPr lang="en-IN" sz="1050" dirty="0">
                <a:effectLst/>
                <a:ea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0FDA339-1449-4D35-B0A2-BE79E55FBB42}"/>
                </a:ext>
              </a:extLst>
            </p:cNvPr>
            <p:cNvSpPr/>
            <p:nvPr/>
          </p:nvSpPr>
          <p:spPr>
            <a:xfrm>
              <a:off x="1800225" y="1223744"/>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Upload Manhole Dataset</a:t>
              </a:r>
              <a:endParaRPr lang="en-IN" sz="1100">
                <a:effectLst/>
                <a:ea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AAAF117-A591-473B-BE96-E481D8C9C0AD}"/>
                </a:ext>
              </a:extLst>
            </p:cNvPr>
            <p:cNvSpPr/>
            <p:nvPr/>
          </p:nvSpPr>
          <p:spPr>
            <a:xfrm>
              <a:off x="1800225" y="1538069"/>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Build and train Model</a:t>
              </a:r>
              <a:endParaRPr lang="en-IN" sz="1100">
                <a:effectLst/>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1D12EBF-6EF1-46DC-A187-FC360B9118DF}"/>
                </a:ext>
              </a:extLst>
            </p:cNvPr>
            <p:cNvSpPr/>
            <p:nvPr/>
          </p:nvSpPr>
          <p:spPr>
            <a:xfrm>
              <a:off x="1800225" y="1851124"/>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Drone Remote Control</a:t>
              </a:r>
              <a:endParaRPr lang="en-IN" sz="1100">
                <a:effectLst/>
                <a:ea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0470F024-D0DE-47D9-BD21-85462979E615}"/>
                </a:ext>
              </a:extLst>
            </p:cNvPr>
            <p:cNvSpPr/>
            <p:nvPr/>
          </p:nvSpPr>
          <p:spPr>
            <a:xfrm>
              <a:off x="1800225" y="2155924"/>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Assign Worker</a:t>
              </a:r>
              <a:endParaRPr lang="en-IN" sz="1100">
                <a:effectLst/>
                <a:ea typeface="Times New Roman" panose="02020603050405020304" pitchFamily="18" charset="0"/>
                <a:cs typeface="Times New Roman" panose="02020603050405020304" pitchFamily="18" charset="0"/>
              </a:endParaRPr>
            </a:p>
          </p:txBody>
        </p:sp>
        <p:cxnSp>
          <p:nvCxnSpPr>
            <p:cNvPr id="13" name="Elbow Connector 17">
              <a:extLst>
                <a:ext uri="{FF2B5EF4-FFF2-40B4-BE49-F238E27FC236}">
                  <a16:creationId xmlns:a16="http://schemas.microsoft.com/office/drawing/2014/main" id="{5DE67E55-A30A-423F-B20C-6450AF029F1A}"/>
                </a:ext>
              </a:extLst>
            </p:cNvPr>
            <p:cNvCxnSpPr>
              <a:cxnSpLocks/>
            </p:cNvCxnSpPr>
            <p:nvPr/>
          </p:nvCxnSpPr>
          <p:spPr>
            <a:xfrm rot="10800000" flipV="1">
              <a:off x="952500" y="3115431"/>
              <a:ext cx="1066052" cy="19485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A6608E6-D8C3-4C1C-A0E7-76B894C9945D}"/>
                </a:ext>
              </a:extLst>
            </p:cNvPr>
            <p:cNvSpPr/>
            <p:nvPr/>
          </p:nvSpPr>
          <p:spPr>
            <a:xfrm>
              <a:off x="84977" y="4290794"/>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US" sz="1000" dirty="0">
                  <a:effectLst/>
                  <a:latin typeface="Times New Roman" panose="02020603050405020304" pitchFamily="18" charset="0"/>
                  <a:ea typeface="Calibri" panose="020F0502020204030204" pitchFamily="34" charset="0"/>
                </a:rPr>
                <a:t>Predict Manhole Condition</a:t>
              </a:r>
              <a:endParaRPr lang="en-IN" sz="1050" dirty="0">
                <a:effectLst/>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46F0E45A-CD9C-4927-AD0F-E1ABAE52F80C}"/>
                </a:ext>
              </a:extLst>
            </p:cNvPr>
            <p:cNvSpPr/>
            <p:nvPr/>
          </p:nvSpPr>
          <p:spPr>
            <a:xfrm>
              <a:off x="84977" y="4613374"/>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US" sz="1000">
                  <a:effectLst/>
                  <a:latin typeface="Times New Roman" panose="02020603050405020304" pitchFamily="18" charset="0"/>
                  <a:ea typeface="Calibri" panose="020F0502020204030204" pitchFamily="34" charset="0"/>
                </a:rPr>
                <a:t>Notify Manhole Status </a:t>
              </a:r>
              <a:endParaRPr lang="en-IN" sz="1200">
                <a:effectLst/>
                <a:latin typeface="Times New Roman" panose="02020603050405020304" pitchFamily="18" charset="0"/>
                <a:ea typeface="Times New Roman" panose="02020603050405020304" pitchFamily="18" charset="0"/>
              </a:endParaRPr>
            </a:p>
          </p:txBody>
        </p:sp>
        <p:sp>
          <p:nvSpPr>
            <p:cNvPr id="16" name="Rectangle 15">
              <a:extLst>
                <a:ext uri="{FF2B5EF4-FFF2-40B4-BE49-F238E27FC236}">
                  <a16:creationId xmlns:a16="http://schemas.microsoft.com/office/drawing/2014/main" id="{46700D36-EACB-4DE5-80C0-1CA05207680C}"/>
                </a:ext>
              </a:extLst>
            </p:cNvPr>
            <p:cNvSpPr/>
            <p:nvPr/>
          </p:nvSpPr>
          <p:spPr>
            <a:xfrm>
              <a:off x="3550348" y="4757483"/>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pPr>
              <a:r>
                <a:rPr lang="en-US" sz="1100" dirty="0">
                  <a:effectLst/>
                  <a:latin typeface="Times New Roman" panose="02020603050405020304" pitchFamily="18" charset="0"/>
                  <a:ea typeface="Calibri" panose="020F0502020204030204" pitchFamily="34" charset="0"/>
                </a:rPr>
                <a:t>Capture Manhole</a:t>
              </a:r>
              <a:endParaRPr lang="en-IN" sz="1200" dirty="0">
                <a:effectLst/>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E37FFD22-1436-49CD-9ACD-4C61DEF2EFEB}"/>
                </a:ext>
              </a:extLst>
            </p:cNvPr>
            <p:cNvSpPr/>
            <p:nvPr/>
          </p:nvSpPr>
          <p:spPr>
            <a:xfrm>
              <a:off x="3555941" y="3310308"/>
              <a:ext cx="1743075" cy="266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pPr>
              <a:r>
                <a:rPr lang="en-US" sz="1100">
                  <a:effectLst/>
                  <a:latin typeface="Times New Roman" panose="02020603050405020304" pitchFamily="18" charset="0"/>
                  <a:ea typeface="Calibri" panose="020F0502020204030204" pitchFamily="34" charset="0"/>
                </a:rPr>
                <a:t>Transfer to Server</a:t>
              </a:r>
              <a:endParaRPr lang="en-IN" sz="1200">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DA3C7DAB-1101-4883-A9C6-872F436F11A5}"/>
                </a:ext>
              </a:extLst>
            </p:cNvPr>
            <p:cNvSpPr/>
            <p:nvPr/>
          </p:nvSpPr>
          <p:spPr>
            <a:xfrm>
              <a:off x="84977" y="3976469"/>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pPr>
              <a:r>
                <a:rPr lang="en-US" sz="900" dirty="0">
                  <a:effectLst/>
                  <a:latin typeface="Times New Roman" panose="02020603050405020304" pitchFamily="18" charset="0"/>
                  <a:ea typeface="Calibri" panose="020F0502020204030204" pitchFamily="34" charset="0"/>
                </a:rPr>
                <a:t>Manhole Feature Extraction</a:t>
              </a:r>
              <a:endParaRPr lang="en-IN" sz="1100" dirty="0">
                <a:effectLst/>
                <a:latin typeface="Times New Roman" panose="02020603050405020304" pitchFamily="18" charset="0"/>
                <a:ea typeface="Times New Roman" panose="02020603050405020304" pitchFamily="18" charset="0"/>
              </a:endParaRPr>
            </a:p>
          </p:txBody>
        </p:sp>
        <p:sp>
          <p:nvSpPr>
            <p:cNvPr id="19" name="Rectangle 18">
              <a:extLst>
                <a:ext uri="{FF2B5EF4-FFF2-40B4-BE49-F238E27FC236}">
                  <a16:creationId xmlns:a16="http://schemas.microsoft.com/office/drawing/2014/main" id="{3302BDF2-0D40-4070-9F7D-610EDAB84A96}"/>
                </a:ext>
              </a:extLst>
            </p:cNvPr>
            <p:cNvSpPr/>
            <p:nvPr/>
          </p:nvSpPr>
          <p:spPr>
            <a:xfrm>
              <a:off x="84977" y="3662144"/>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pPr>
              <a:r>
                <a:rPr lang="en-US" sz="1000">
                  <a:effectLst/>
                  <a:latin typeface="Times New Roman" panose="02020603050405020304" pitchFamily="18" charset="0"/>
                  <a:ea typeface="Calibri" panose="020F0502020204030204" pitchFamily="34" charset="0"/>
                </a:rPr>
                <a:t>Manhole Segmentation</a:t>
              </a:r>
              <a:endParaRPr lang="en-IN" sz="1200">
                <a:effectLst/>
                <a:latin typeface="Times New Roman" panose="02020603050405020304" pitchFamily="18" charset="0"/>
                <a:ea typeface="Times New Roman" panose="02020603050405020304" pitchFamily="18" charset="0"/>
              </a:endParaRPr>
            </a:p>
          </p:txBody>
        </p:sp>
        <p:sp>
          <p:nvSpPr>
            <p:cNvPr id="20" name="Rectangle 19">
              <a:extLst>
                <a:ext uri="{FF2B5EF4-FFF2-40B4-BE49-F238E27FC236}">
                  <a16:creationId xmlns:a16="http://schemas.microsoft.com/office/drawing/2014/main" id="{DB93FBE4-A7EA-4C3E-8F70-274269E30035}"/>
                </a:ext>
              </a:extLst>
            </p:cNvPr>
            <p:cNvSpPr/>
            <p:nvPr/>
          </p:nvSpPr>
          <p:spPr>
            <a:xfrm>
              <a:off x="84977" y="3353557"/>
              <a:ext cx="174307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pPr>
              <a:r>
                <a:rPr lang="en-US" sz="1000">
                  <a:effectLst/>
                  <a:latin typeface="Times New Roman" panose="02020603050405020304" pitchFamily="18" charset="0"/>
                  <a:ea typeface="Calibri" panose="020F0502020204030204" pitchFamily="34" charset="0"/>
                </a:rPr>
                <a:t>Preprocessing</a:t>
              </a:r>
              <a:endParaRPr lang="en-IN" sz="1200">
                <a:effectLst/>
                <a:latin typeface="Times New Roman" panose="02020603050405020304" pitchFamily="18" charset="0"/>
                <a:ea typeface="Times New Roman" panose="02020603050405020304" pitchFamily="18" charset="0"/>
              </a:endParaRPr>
            </a:p>
          </p:txBody>
        </p:sp>
        <p:sp>
          <p:nvSpPr>
            <p:cNvPr id="21" name="Rectangle 20">
              <a:extLst>
                <a:ext uri="{FF2B5EF4-FFF2-40B4-BE49-F238E27FC236}">
                  <a16:creationId xmlns:a16="http://schemas.microsoft.com/office/drawing/2014/main" id="{53E9C72D-D271-4BA7-A27B-D8F8E2B7159D}"/>
                </a:ext>
              </a:extLst>
            </p:cNvPr>
            <p:cNvSpPr/>
            <p:nvPr/>
          </p:nvSpPr>
          <p:spPr>
            <a:xfrm>
              <a:off x="2043335" y="3559197"/>
              <a:ext cx="1360578" cy="266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Corporation Server</a:t>
              </a:r>
              <a:endParaRPr lang="en-IN" sz="1100" dirty="0">
                <a:effectLst/>
                <a:ea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40337B43-5525-4B06-8173-DE390D15F83C}"/>
                </a:ext>
              </a:extLst>
            </p:cNvPr>
            <p:cNvSpPr/>
            <p:nvPr/>
          </p:nvSpPr>
          <p:spPr>
            <a:xfrm>
              <a:off x="-1171600" y="839866"/>
              <a:ext cx="1360170" cy="266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US" sz="1100" dirty="0">
                  <a:solidFill>
                    <a:srgbClr val="000000"/>
                  </a:solidFill>
                  <a:effectLst/>
                  <a:latin typeface="Times New Roman" panose="02020603050405020304" pitchFamily="18" charset="0"/>
                  <a:ea typeface="Calibri" panose="020F0502020204030204" pitchFamily="34" charset="0"/>
                </a:rPr>
                <a:t>Corporation Admin</a:t>
              </a:r>
              <a:endParaRPr lang="en-IN" sz="1200" dirty="0">
                <a:effectLst/>
                <a:latin typeface="Times New Roman" panose="02020603050405020304" pitchFamily="18" charset="0"/>
                <a:ea typeface="Times New Roman" panose="02020603050405020304" pitchFamily="18" charset="0"/>
              </a:endParaRPr>
            </a:p>
          </p:txBody>
        </p:sp>
        <p:sp>
          <p:nvSpPr>
            <p:cNvPr id="23" name="Rectangle 22">
              <a:extLst>
                <a:ext uri="{FF2B5EF4-FFF2-40B4-BE49-F238E27FC236}">
                  <a16:creationId xmlns:a16="http://schemas.microsoft.com/office/drawing/2014/main" id="{CE54C6DE-BBB1-4109-991B-2D457823907A}"/>
                </a:ext>
              </a:extLst>
            </p:cNvPr>
            <p:cNvSpPr/>
            <p:nvPr/>
          </p:nvSpPr>
          <p:spPr>
            <a:xfrm>
              <a:off x="-845247" y="5545232"/>
              <a:ext cx="1360170" cy="26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pPr>
              <a:r>
                <a:rPr lang="en-US" sz="1100" dirty="0">
                  <a:solidFill>
                    <a:srgbClr val="000000"/>
                  </a:solidFill>
                  <a:effectLst/>
                  <a:latin typeface="Times New Roman" panose="02020603050405020304" pitchFamily="18" charset="0"/>
                  <a:ea typeface="Calibri" panose="020F0502020204030204" pitchFamily="34" charset="0"/>
                </a:rPr>
                <a:t>Municipality Office</a:t>
              </a:r>
              <a:endParaRPr lang="en-IN" sz="1200" dirty="0">
                <a:effectLst/>
                <a:latin typeface="Times New Roman" panose="02020603050405020304" pitchFamily="18" charset="0"/>
                <a:ea typeface="Times New Roman" panose="02020603050405020304" pitchFamily="18" charset="0"/>
              </a:endParaRPr>
            </a:p>
          </p:txBody>
        </p:sp>
        <p:sp>
          <p:nvSpPr>
            <p:cNvPr id="24" name="Rectangle 23">
              <a:extLst>
                <a:ext uri="{FF2B5EF4-FFF2-40B4-BE49-F238E27FC236}">
                  <a16:creationId xmlns:a16="http://schemas.microsoft.com/office/drawing/2014/main" id="{9D8ECFA2-06FB-443D-8A91-354B75E1726C}"/>
                </a:ext>
              </a:extLst>
            </p:cNvPr>
            <p:cNvSpPr/>
            <p:nvPr/>
          </p:nvSpPr>
          <p:spPr>
            <a:xfrm>
              <a:off x="5184434" y="4017647"/>
              <a:ext cx="603930" cy="266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pPr>
              <a:r>
                <a:rPr lang="en-US" sz="1100" dirty="0">
                  <a:solidFill>
                    <a:srgbClr val="000000"/>
                  </a:solidFill>
                  <a:effectLst/>
                  <a:latin typeface="Times New Roman" panose="02020603050405020304" pitchFamily="18" charset="0"/>
                  <a:ea typeface="Calibri" panose="020F0502020204030204" pitchFamily="34" charset="0"/>
                </a:rPr>
                <a:t>UAV</a:t>
              </a:r>
              <a:endParaRPr lang="en-IN" sz="1200" dirty="0">
                <a:effectLst/>
                <a:latin typeface="Times New Roman" panose="02020603050405020304" pitchFamily="18" charset="0"/>
                <a:ea typeface="Times New Roman" panose="02020603050405020304" pitchFamily="18" charset="0"/>
              </a:endParaRPr>
            </a:p>
          </p:txBody>
        </p:sp>
        <p:sp>
          <p:nvSpPr>
            <p:cNvPr id="25" name="Rectangle 24">
              <a:extLst>
                <a:ext uri="{FF2B5EF4-FFF2-40B4-BE49-F238E27FC236}">
                  <a16:creationId xmlns:a16="http://schemas.microsoft.com/office/drawing/2014/main" id="{A03BA213-BDDE-4BB3-81EF-3D0B877658A4}"/>
                </a:ext>
              </a:extLst>
            </p:cNvPr>
            <p:cNvSpPr/>
            <p:nvPr/>
          </p:nvSpPr>
          <p:spPr>
            <a:xfrm>
              <a:off x="3991143" y="6480689"/>
              <a:ext cx="1004583" cy="266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pPr>
              <a:r>
                <a:rPr lang="en-US" sz="1100" dirty="0">
                  <a:solidFill>
                    <a:srgbClr val="000000"/>
                  </a:solidFill>
                  <a:effectLst/>
                  <a:latin typeface="Times New Roman" panose="02020603050405020304" pitchFamily="18" charset="0"/>
                  <a:ea typeface="Calibri" panose="020F0502020204030204" pitchFamily="34" charset="0"/>
                </a:rPr>
                <a:t>Manhole</a:t>
              </a:r>
              <a:endParaRPr lang="en-IN" sz="1200" dirty="0">
                <a:effectLst/>
                <a:latin typeface="Times New Roman" panose="02020603050405020304" pitchFamily="18" charset="0"/>
                <a:ea typeface="Times New Roman" panose="02020603050405020304" pitchFamily="18" charset="0"/>
              </a:endParaRPr>
            </a:p>
          </p:txBody>
        </p:sp>
      </p:grpSp>
      <p:pic>
        <p:nvPicPr>
          <p:cNvPr id="26" name="Content Placeholder 34">
            <a:extLst>
              <a:ext uri="{FF2B5EF4-FFF2-40B4-BE49-F238E27FC236}">
                <a16:creationId xmlns:a16="http://schemas.microsoft.com/office/drawing/2014/main" id="{032737F6-FD32-4085-BDA4-679616838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392" y="785958"/>
            <a:ext cx="1505193" cy="777585"/>
          </a:xfrm>
          <a:prstGeom prst="rect">
            <a:avLst/>
          </a:prstGeom>
        </p:spPr>
      </p:pic>
      <p:pic>
        <p:nvPicPr>
          <p:cNvPr id="27" name="Picture 26">
            <a:extLst>
              <a:ext uri="{FF2B5EF4-FFF2-40B4-BE49-F238E27FC236}">
                <a16:creationId xmlns:a16="http://schemas.microsoft.com/office/drawing/2014/main" id="{5E862F3B-D3CF-491D-9B78-E9EEB8E0DB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7324" y="2890810"/>
            <a:ext cx="795760" cy="795760"/>
          </a:xfrm>
          <a:prstGeom prst="rect">
            <a:avLst/>
          </a:prstGeom>
        </p:spPr>
      </p:pic>
      <p:pic>
        <p:nvPicPr>
          <p:cNvPr id="28" name="Picture 27">
            <a:extLst>
              <a:ext uri="{FF2B5EF4-FFF2-40B4-BE49-F238E27FC236}">
                <a16:creationId xmlns:a16="http://schemas.microsoft.com/office/drawing/2014/main" id="{3411009D-2F91-4410-8279-F842295D58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6441" y="5313100"/>
            <a:ext cx="898609" cy="948624"/>
          </a:xfrm>
          <a:prstGeom prst="rect">
            <a:avLst/>
          </a:prstGeom>
        </p:spPr>
      </p:pic>
      <p:pic>
        <p:nvPicPr>
          <p:cNvPr id="29" name="Picture 28">
            <a:extLst>
              <a:ext uri="{FF2B5EF4-FFF2-40B4-BE49-F238E27FC236}">
                <a16:creationId xmlns:a16="http://schemas.microsoft.com/office/drawing/2014/main" id="{8F21C98D-925E-4ADF-94BD-9D7F1842A8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9881" y="4105308"/>
            <a:ext cx="1198160" cy="746928"/>
          </a:xfrm>
          <a:prstGeom prst="rect">
            <a:avLst/>
          </a:prstGeom>
        </p:spPr>
      </p:pic>
      <p:pic>
        <p:nvPicPr>
          <p:cNvPr id="30" name="Picture 29">
            <a:extLst>
              <a:ext uri="{FF2B5EF4-FFF2-40B4-BE49-F238E27FC236}">
                <a16:creationId xmlns:a16="http://schemas.microsoft.com/office/drawing/2014/main" id="{2B2F81B7-4C98-4D02-BF44-00D170D246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0525" y="5460474"/>
            <a:ext cx="1521577" cy="855997"/>
          </a:xfrm>
          <a:prstGeom prst="rect">
            <a:avLst/>
          </a:prstGeom>
        </p:spPr>
      </p:pic>
    </p:spTree>
    <p:extLst>
      <p:ext uri="{BB962C8B-B14F-4D97-AF65-F5344CB8AC3E}">
        <p14:creationId xmlns:p14="http://schemas.microsoft.com/office/powerpoint/2010/main" val="499447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04EAEAA-6073-CB28-963B-AC0A84887E68}"/>
              </a:ext>
            </a:extLst>
          </p:cNvPr>
          <p:cNvSpPr>
            <a:spLocks noGrp="1"/>
          </p:cNvSpPr>
          <p:nvPr>
            <p:ph type="title"/>
          </p:nvPr>
        </p:nvSpPr>
        <p:spPr>
          <a:xfrm>
            <a:off x="838200" y="115888"/>
            <a:ext cx="10515600" cy="576262"/>
          </a:xfrm>
        </p:spPr>
        <p:txBody>
          <a:bodyPr>
            <a:normAutofit/>
          </a:bodyPr>
          <a:lstStyle/>
          <a:p>
            <a:pPr algn="ctr" eaLnBrk="1" hangingPunct="1"/>
            <a:r>
              <a:rPr lang="en-IN" altLang="en-US" sz="3200" b="1" dirty="0">
                <a:latin typeface="Times New Roman" panose="02020603050405020304" pitchFamily="18" charset="0"/>
                <a:cs typeface="Times New Roman" panose="02020603050405020304" pitchFamily="18" charset="0"/>
              </a:rPr>
              <a:t>MODULES DESCRIPTION</a:t>
            </a:r>
          </a:p>
        </p:txBody>
      </p:sp>
      <p:sp>
        <p:nvSpPr>
          <p:cNvPr id="3" name="Content Placeholder 2">
            <a:extLst>
              <a:ext uri="{FF2B5EF4-FFF2-40B4-BE49-F238E27FC236}">
                <a16:creationId xmlns:a16="http://schemas.microsoft.com/office/drawing/2014/main" id="{C610DA9F-D18B-206A-3888-240ED315C426}"/>
              </a:ext>
            </a:extLst>
          </p:cNvPr>
          <p:cNvSpPr>
            <a:spLocks noGrp="1"/>
          </p:cNvSpPr>
          <p:nvPr>
            <p:ph idx="1"/>
          </p:nvPr>
        </p:nvSpPr>
        <p:spPr>
          <a:xfrm>
            <a:off x="349250" y="900113"/>
            <a:ext cx="11206163" cy="5638800"/>
          </a:xfrm>
        </p:spPr>
        <p:txBody>
          <a:bodyPr rtlCol="0">
            <a:noAutofit/>
          </a:bodyPr>
          <a:lstStyle/>
          <a:p>
            <a:pPr algn="just" eaLnBrk="1" fontAlgn="auto" hangingPunct="1">
              <a:lnSpc>
                <a:spcPct val="150000"/>
              </a:lnSpc>
              <a:spcBef>
                <a:spcPts val="0"/>
              </a:spcBef>
              <a:spcAft>
                <a:spcPts val="0"/>
              </a:spcAft>
              <a:buFont typeface="Wingdings" panose="05000000000000000000" pitchFamily="2" charset="2"/>
              <a:buChar char="q"/>
              <a:defRPr/>
            </a:pPr>
            <a:r>
              <a:rPr lang="en-IN" sz="1600" b="1" dirty="0">
                <a:latin typeface="Times New Roman" panose="02020603050405020304" pitchFamily="18" charset="0"/>
                <a:cs typeface="Times New Roman" panose="02020603050405020304" pitchFamily="18" charset="0"/>
              </a:rPr>
              <a:t> Manhole Predictor Web App</a:t>
            </a:r>
            <a:endParaRPr lang="en-IN" sz="1600" dirty="0">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buFont typeface="Wingdings" panose="05000000000000000000" pitchFamily="2" charset="2"/>
              <a:buChar char="§"/>
              <a:defRPr/>
            </a:pPr>
            <a:r>
              <a:rPr lang="en-IN" sz="1600" b="1" dirty="0">
                <a:latin typeface="Times New Roman" panose="02020603050405020304" pitchFamily="18" charset="0"/>
                <a:cs typeface="Times New Roman" panose="02020603050405020304" pitchFamily="18" charset="0"/>
              </a:rPr>
              <a:t> Front End</a:t>
            </a:r>
            <a:r>
              <a:rPr lang="en-IN" sz="1600" dirty="0">
                <a:latin typeface="Times New Roman" panose="02020603050405020304" pitchFamily="18" charset="0"/>
                <a:cs typeface="Times New Roman" panose="02020603050405020304" pitchFamily="18" charset="0"/>
              </a:rPr>
              <a:t>: The front-end module will be responsible for providing a user-friendly interface for the web application. It will be developed using HTML, CSS, and JavaScript. </a:t>
            </a:r>
          </a:p>
          <a:p>
            <a:pPr algn="just" eaLnBrk="1" fontAlgn="auto" hangingPunct="1">
              <a:lnSpc>
                <a:spcPct val="150000"/>
              </a:lnSpc>
              <a:spcBef>
                <a:spcPts val="0"/>
              </a:spcBef>
              <a:spcAft>
                <a:spcPts val="0"/>
              </a:spcAft>
              <a:buFont typeface="Wingdings" panose="05000000000000000000" pitchFamily="2" charset="2"/>
              <a:buChar char="§"/>
              <a:defRPr/>
            </a:pPr>
            <a:endParaRPr lang="en-IN" sz="1600" b="1" dirty="0">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buFont typeface="Wingdings" panose="05000000000000000000" pitchFamily="2" charset="2"/>
              <a:buChar char="§"/>
              <a:defRPr/>
            </a:pPr>
            <a:r>
              <a:rPr lang="en-IN" sz="1600" b="1" dirty="0">
                <a:latin typeface="Times New Roman" panose="02020603050405020304" pitchFamily="18" charset="0"/>
                <a:cs typeface="Times New Roman" panose="02020603050405020304" pitchFamily="18" charset="0"/>
              </a:rPr>
              <a:t> Back End</a:t>
            </a:r>
            <a:r>
              <a:rPr lang="en-IN" sz="1600" dirty="0">
                <a:latin typeface="Times New Roman" panose="02020603050405020304" pitchFamily="18" charset="0"/>
                <a:cs typeface="Times New Roman" panose="02020603050405020304" pitchFamily="18" charset="0"/>
              </a:rPr>
              <a:t>: The back-end module will be developed using Python and Flask. It will be responsible for handling the business logic of the web application. </a:t>
            </a:r>
          </a:p>
          <a:p>
            <a:pPr algn="just" eaLnBrk="1" fontAlgn="auto" hangingPunct="1">
              <a:lnSpc>
                <a:spcPct val="150000"/>
              </a:lnSpc>
              <a:spcBef>
                <a:spcPts val="0"/>
              </a:spcBef>
              <a:spcAft>
                <a:spcPts val="0"/>
              </a:spcAft>
              <a:buFont typeface="Wingdings" panose="05000000000000000000" pitchFamily="2" charset="2"/>
              <a:buChar char="§"/>
              <a:defRPr/>
            </a:pPr>
            <a:endParaRPr lang="en-IN" sz="1600" b="1" dirty="0">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buFont typeface="Wingdings" panose="05000000000000000000" pitchFamily="2" charset="2"/>
              <a:buChar char="§"/>
              <a:defRPr/>
            </a:pPr>
            <a:r>
              <a:rPr lang="en-IN" sz="1600" b="1" dirty="0">
                <a:latin typeface="Times New Roman" panose="02020603050405020304" pitchFamily="18" charset="0"/>
                <a:cs typeface="Times New Roman" panose="02020603050405020304" pitchFamily="18" charset="0"/>
              </a:rPr>
              <a:t> Database</a:t>
            </a:r>
            <a:r>
              <a:rPr lang="en-IN" sz="1600" dirty="0">
                <a:latin typeface="Times New Roman" panose="02020603050405020304" pitchFamily="18" charset="0"/>
                <a:cs typeface="Times New Roman" panose="02020603050405020304" pitchFamily="18" charset="0"/>
              </a:rPr>
              <a:t>: The database module will be developed using MySQL. It will be responsible for storing the user data, manhole images, and the predicted results. </a:t>
            </a:r>
          </a:p>
          <a:p>
            <a:pPr algn="just" eaLnBrk="1" fontAlgn="auto" hangingPunct="1">
              <a:lnSpc>
                <a:spcPct val="150000"/>
              </a:lnSpc>
              <a:spcBef>
                <a:spcPts val="0"/>
              </a:spcBef>
              <a:spcAft>
                <a:spcPts val="0"/>
              </a:spcAft>
              <a:buFont typeface="Wingdings" panose="05000000000000000000" pitchFamily="2" charset="2"/>
              <a:buChar char="§"/>
              <a:defRPr/>
            </a:pPr>
            <a:endParaRPr lang="en-IN" sz="1600" b="1" dirty="0">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buFont typeface="Wingdings" panose="05000000000000000000" pitchFamily="2" charset="2"/>
              <a:buChar char="§"/>
              <a:defRPr/>
            </a:pPr>
            <a:r>
              <a:rPr lang="en-IN" sz="1600" b="1" dirty="0">
                <a:latin typeface="Times New Roman" panose="02020603050405020304" pitchFamily="18" charset="0"/>
                <a:cs typeface="Times New Roman" panose="02020603050405020304" pitchFamily="18" charset="0"/>
              </a:rPr>
              <a:t> User Authorization and Authentication</a:t>
            </a:r>
            <a:r>
              <a:rPr lang="en-IN" sz="1600" dirty="0">
                <a:latin typeface="Times New Roman" panose="02020603050405020304" pitchFamily="18" charset="0"/>
                <a:cs typeface="Times New Roman" panose="02020603050405020304" pitchFamily="18" charset="0"/>
              </a:rPr>
              <a:t>: The user authorization and authentication module will be responsible for ensuring that only authorized users can access the web application. It will be developed using Flask-Security and will include features like user registration, login, and logout.</a:t>
            </a:r>
          </a:p>
          <a:p>
            <a:pPr marL="145257" indent="0" algn="just" eaLnBrk="1" fontAlgn="auto" hangingPunct="1">
              <a:lnSpc>
                <a:spcPct val="150000"/>
              </a:lnSpc>
              <a:spcBef>
                <a:spcPts val="0"/>
              </a:spcBef>
              <a:spcAft>
                <a:spcPts val="0"/>
              </a:spcAft>
              <a:buClr>
                <a:srgbClr val="595959"/>
              </a:buClr>
              <a:buSzPct val="100000"/>
              <a:buFont typeface="Arial" panose="020B0604020202020204" pitchFamily="34" charset="0"/>
              <a:buNone/>
              <a:defRPr/>
            </a:pPr>
            <a:endParaRPr lang="en-US" sz="1600" kern="0" dirty="0">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5FA6DBCB-A3AC-3E08-86EE-FA99BC4950D8}"/>
              </a:ext>
            </a:extLst>
          </p:cNvPr>
          <p:cNvSpPr>
            <a:spLocks noGrp="1"/>
          </p:cNvSpPr>
          <p:nvPr>
            <p:ph type="title"/>
          </p:nvPr>
        </p:nvSpPr>
        <p:spPr>
          <a:xfrm>
            <a:off x="838200" y="115888"/>
            <a:ext cx="10515600" cy="576262"/>
          </a:xfrm>
        </p:spPr>
        <p:txBody>
          <a:bodyPr>
            <a:normAutofit/>
          </a:bodyPr>
          <a:lstStyle/>
          <a:p>
            <a:pPr algn="ctr" eaLnBrk="1" hangingPunct="1"/>
            <a:r>
              <a:rPr lang="en-IN" altLang="en-US" sz="3200" b="1" dirty="0">
                <a:latin typeface="Times New Roman" panose="02020603050405020304" pitchFamily="18" charset="0"/>
                <a:cs typeface="Times New Roman" panose="02020603050405020304" pitchFamily="18" charset="0"/>
              </a:rPr>
              <a:t>MODULES DESCRIPTION</a:t>
            </a:r>
          </a:p>
        </p:txBody>
      </p:sp>
      <p:sp>
        <p:nvSpPr>
          <p:cNvPr id="16387" name="Content Placeholder 2">
            <a:extLst>
              <a:ext uri="{FF2B5EF4-FFF2-40B4-BE49-F238E27FC236}">
                <a16:creationId xmlns:a16="http://schemas.microsoft.com/office/drawing/2014/main" id="{C3A24D94-9C88-4FC1-80AA-3F402CF269CC}"/>
              </a:ext>
            </a:extLst>
          </p:cNvPr>
          <p:cNvSpPr>
            <a:spLocks noGrp="1"/>
          </p:cNvSpPr>
          <p:nvPr>
            <p:ph idx="1"/>
          </p:nvPr>
        </p:nvSpPr>
        <p:spPr>
          <a:xfrm>
            <a:off x="349250" y="784225"/>
            <a:ext cx="11206163" cy="5638800"/>
          </a:xfrm>
        </p:spPr>
        <p:txBody>
          <a:bodyPr>
            <a:normAutofit/>
          </a:bodyPr>
          <a:lstStyle/>
          <a:p>
            <a:pPr algn="just" eaLnBrk="1" hangingPunct="1">
              <a:lnSpc>
                <a:spcPct val="150000"/>
              </a:lnSpc>
              <a:spcBef>
                <a:spcPct val="0"/>
              </a:spcBef>
              <a:buFont typeface="Wingdings" panose="05000000000000000000" pitchFamily="2" charset="2"/>
              <a:buChar char="q"/>
            </a:pPr>
            <a:r>
              <a:rPr lang="en-IN" altLang="en-US" sz="1600" b="1" dirty="0">
                <a:latin typeface="Times New Roman" panose="02020603050405020304" pitchFamily="18" charset="0"/>
                <a:cs typeface="Times New Roman" panose="02020603050405020304" pitchFamily="18" charset="0"/>
              </a:rPr>
              <a:t>End User Interface</a:t>
            </a: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 Web Admin Interface</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The Web Admin interface is accessible only to the authorized admin users. The admin can log in to the system with their credentials and perform various tasks like training the Manhole model, adding and deleting users, and monitoring the system logs.</a:t>
            </a:r>
          </a:p>
          <a:p>
            <a:pPr marL="0" indent="0" algn="just" eaLnBrk="1" hangingPunct="1">
              <a:lnSpc>
                <a:spcPct val="150000"/>
              </a:lnSpc>
              <a:spcBef>
                <a:spcPct val="0"/>
              </a:spcBef>
              <a:buFont typeface="Arial" panose="020B0604020202020204" pitchFamily="34" charset="0"/>
              <a:buNone/>
            </a:pP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 Citizen or User Interface</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The citizen or user interface is accessible to all registered users of the system. The user can upload the manhole images and get the prediction results of manhole defects. </a:t>
            </a:r>
          </a:p>
          <a:p>
            <a:pPr marL="0" indent="0" algn="just" eaLnBrk="1" hangingPunct="1">
              <a:lnSpc>
                <a:spcPct val="150000"/>
              </a:lnSpc>
              <a:spcBef>
                <a:spcPct val="0"/>
              </a:spcBef>
              <a:buFont typeface="Arial" panose="020B0604020202020204" pitchFamily="34" charset="0"/>
              <a:buNone/>
            </a:pPr>
            <a:endParaRPr lang="en-IN" altLang="en-US" sz="1600" b="1"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 Municipality Officer Interface</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The Municipality Officer Interface is accessible to authorized officers who can view the defected manhole images, its location, and the severity of the damage. Based on this information, they can plan to schedule repairs for identified defects.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C96C107-C6B6-2A37-481F-F6371915B454}"/>
              </a:ext>
            </a:extLst>
          </p:cNvPr>
          <p:cNvSpPr>
            <a:spLocks noGrp="1"/>
          </p:cNvSpPr>
          <p:nvPr>
            <p:ph type="title"/>
          </p:nvPr>
        </p:nvSpPr>
        <p:spPr>
          <a:xfrm>
            <a:off x="838200" y="115888"/>
            <a:ext cx="10515600" cy="576262"/>
          </a:xfrm>
        </p:spPr>
        <p:txBody>
          <a:bodyPr>
            <a:normAutofit/>
          </a:bodyPr>
          <a:lstStyle/>
          <a:p>
            <a:pPr algn="ctr" eaLnBrk="1" hangingPunct="1"/>
            <a:r>
              <a:rPr lang="en-IN" altLang="en-US" sz="3200" b="1" dirty="0">
                <a:latin typeface="Times New Roman" panose="02020603050405020304" pitchFamily="18" charset="0"/>
                <a:cs typeface="Times New Roman" panose="02020603050405020304" pitchFamily="18" charset="0"/>
              </a:rPr>
              <a:t>MODULES DESCRIPTION</a:t>
            </a:r>
          </a:p>
        </p:txBody>
      </p:sp>
      <p:sp>
        <p:nvSpPr>
          <p:cNvPr id="17411" name="Content Placeholder 2">
            <a:extLst>
              <a:ext uri="{FF2B5EF4-FFF2-40B4-BE49-F238E27FC236}">
                <a16:creationId xmlns:a16="http://schemas.microsoft.com/office/drawing/2014/main" id="{98B65EB8-092C-1333-9161-9FBFDD2CAD46}"/>
              </a:ext>
            </a:extLst>
          </p:cNvPr>
          <p:cNvSpPr>
            <a:spLocks noGrp="1"/>
          </p:cNvSpPr>
          <p:nvPr>
            <p:ph idx="1"/>
          </p:nvPr>
        </p:nvSpPr>
        <p:spPr>
          <a:xfrm>
            <a:off x="349250" y="784225"/>
            <a:ext cx="11206163" cy="5638800"/>
          </a:xfrm>
        </p:spPr>
        <p:txBody>
          <a:bodyPr>
            <a:normAutofit/>
          </a:bodyPr>
          <a:lstStyle/>
          <a:p>
            <a:pPr algn="just" eaLnBrk="1" hangingPunct="1">
              <a:lnSpc>
                <a:spcPct val="150000"/>
              </a:lnSpc>
              <a:spcBef>
                <a:spcPct val="0"/>
              </a:spcBef>
              <a:buFont typeface="Wingdings" panose="05000000000000000000" pitchFamily="2" charset="2"/>
              <a:buChar char="q"/>
            </a:pPr>
            <a:r>
              <a:rPr lang="en-IN" altLang="en-US" sz="1600" b="1" dirty="0">
                <a:latin typeface="Times New Roman" panose="02020603050405020304" pitchFamily="18" charset="0"/>
                <a:cs typeface="Times New Roman" panose="02020603050405020304" pitchFamily="18" charset="0"/>
              </a:rPr>
              <a:t> Manhole Classifier: Build and Train</a:t>
            </a: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 Dataset Collection</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This component involves collecting a large and diverse set of manhole images to build a comprehensive dataset. </a:t>
            </a:r>
          </a:p>
          <a:p>
            <a:pPr marL="0" indent="0" algn="just" eaLnBrk="1" hangingPunct="1">
              <a:lnSpc>
                <a:spcPct val="150000"/>
              </a:lnSpc>
              <a:spcBef>
                <a:spcPct val="0"/>
              </a:spcBef>
              <a:buFont typeface="Arial" panose="020B0604020202020204" pitchFamily="34" charset="0"/>
              <a:buNone/>
            </a:pP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 Import and Visualize Manhole Image Dataset</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The import and visualize manhole image dataset module of the manhole predictor web app is responsible for importing the manhole images dataset from the user's computer or cloud storage and visualizing them in a user-friendly manner.</a:t>
            </a:r>
          </a:p>
          <a:p>
            <a:pPr marL="0" indent="0" algn="just" eaLnBrk="1" hangingPunct="1">
              <a:lnSpc>
                <a:spcPct val="150000"/>
              </a:lnSpc>
              <a:spcBef>
                <a:spcPct val="0"/>
              </a:spcBef>
              <a:buFont typeface="Arial" panose="020B0604020202020204" pitchFamily="34" charset="0"/>
              <a:buNone/>
            </a:pP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 Pre-processing </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The pre-processing module of the Manhole Predictor Web App involves several steps to prepare the manhole images for feature extraction and classification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CB73068-88D6-A894-E024-AB07B3AC4D02}"/>
              </a:ext>
            </a:extLst>
          </p:cNvPr>
          <p:cNvSpPr>
            <a:spLocks noGrp="1"/>
          </p:cNvSpPr>
          <p:nvPr>
            <p:ph type="title"/>
          </p:nvPr>
        </p:nvSpPr>
        <p:spPr>
          <a:xfrm>
            <a:off x="838200" y="115888"/>
            <a:ext cx="10515600" cy="576262"/>
          </a:xfrm>
        </p:spPr>
        <p:txBody>
          <a:bodyPr>
            <a:normAutofit/>
          </a:bodyPr>
          <a:lstStyle/>
          <a:p>
            <a:pPr algn="ctr" eaLnBrk="1" hangingPunct="1"/>
            <a:r>
              <a:rPr lang="en-IN" altLang="en-US" sz="3200" b="1" dirty="0">
                <a:latin typeface="Times New Roman" panose="02020603050405020304" pitchFamily="18" charset="0"/>
                <a:cs typeface="Times New Roman" panose="02020603050405020304" pitchFamily="18" charset="0"/>
              </a:rPr>
              <a:t>MODULES DESCRIPTION</a:t>
            </a:r>
          </a:p>
        </p:txBody>
      </p:sp>
      <p:sp>
        <p:nvSpPr>
          <p:cNvPr id="18435" name="Content Placeholder 2">
            <a:extLst>
              <a:ext uri="{FF2B5EF4-FFF2-40B4-BE49-F238E27FC236}">
                <a16:creationId xmlns:a16="http://schemas.microsoft.com/office/drawing/2014/main" id="{A13BEE38-A299-B7CE-0260-BEA20356FC8E}"/>
              </a:ext>
            </a:extLst>
          </p:cNvPr>
          <p:cNvSpPr>
            <a:spLocks noGrp="1"/>
          </p:cNvSpPr>
          <p:nvPr>
            <p:ph idx="1"/>
          </p:nvPr>
        </p:nvSpPr>
        <p:spPr>
          <a:xfrm>
            <a:off x="349250" y="784225"/>
            <a:ext cx="11528425" cy="5638800"/>
          </a:xfrm>
        </p:spPr>
        <p:txBody>
          <a:bodyPr>
            <a:normAutofit/>
          </a:bodyPr>
          <a:lstStyle/>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 Segmentation</a:t>
            </a:r>
            <a:endParaRPr lang="en-IN" altLang="en-US" sz="1600" dirty="0">
              <a:latin typeface="Times New Roman" panose="02020603050405020304" pitchFamily="18" charset="0"/>
              <a:cs typeface="Times New Roman" panose="02020603050405020304" pitchFamily="18" charset="0"/>
            </a:endParaRPr>
          </a:p>
          <a:p>
            <a:pPr marL="0" indent="0" eaLnBrk="1" hangingPunct="1">
              <a:lnSpc>
                <a:spcPct val="150000"/>
              </a:lnSpc>
              <a:spcBef>
                <a:spcPct val="0"/>
              </a:spcBef>
              <a:buNone/>
            </a:pPr>
            <a:r>
              <a:rPr lang="en-IN" altLang="en-US" sz="1600" dirty="0">
                <a:latin typeface="Times New Roman" panose="02020603050405020304" pitchFamily="18" charset="0"/>
                <a:cs typeface="Times New Roman" panose="02020603050405020304" pitchFamily="18" charset="0"/>
              </a:rPr>
              <a:t> The Segmentation module of the Manhole Predictor Web App is responsible for identifying the region of interest (ROI) in the manhole                      image. </a:t>
            </a:r>
          </a:p>
          <a:p>
            <a:pPr algn="just" eaLnBrk="1" hangingPunct="1">
              <a:lnSpc>
                <a:spcPct val="150000"/>
              </a:lnSpc>
              <a:spcBef>
                <a:spcPct val="0"/>
              </a:spcBef>
              <a:buFont typeface="Wingdings" panose="05000000000000000000" pitchFamily="2" charset="2"/>
              <a:buChar char="§"/>
            </a:pP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 Feature Extraction</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None/>
            </a:pPr>
            <a:r>
              <a:rPr lang="en-IN" altLang="en-US" sz="1600" dirty="0">
                <a:latin typeface="Times New Roman" panose="02020603050405020304" pitchFamily="18" charset="0"/>
                <a:cs typeface="Times New Roman" panose="02020603050405020304" pitchFamily="18" charset="0"/>
              </a:rPr>
              <a:t> The Feature Extraction module of the Manhole Predictor Web App is responsible for extracting important features from the segmented manhole images. </a:t>
            </a:r>
          </a:p>
          <a:p>
            <a:pPr algn="just" eaLnBrk="1" hangingPunct="1">
              <a:lnSpc>
                <a:spcPct val="150000"/>
              </a:lnSpc>
              <a:spcBef>
                <a:spcPct val="0"/>
              </a:spcBef>
              <a:buFont typeface="Wingdings" panose="05000000000000000000" pitchFamily="2" charset="2"/>
              <a:buChar char="§"/>
            </a:pP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 Classification</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None/>
            </a:pPr>
            <a:r>
              <a:rPr lang="en-IN" altLang="en-US" sz="1600" dirty="0">
                <a:latin typeface="Times New Roman" panose="02020603050405020304" pitchFamily="18" charset="0"/>
                <a:cs typeface="Times New Roman" panose="02020603050405020304" pitchFamily="18" charset="0"/>
              </a:rPr>
              <a:t> The classification module of the Manhole Predictor web app is responsible for predicting the condition of the manhole image</a:t>
            </a:r>
          </a:p>
          <a:p>
            <a:pPr algn="just" eaLnBrk="1" hangingPunct="1">
              <a:lnSpc>
                <a:spcPct val="150000"/>
              </a:lnSpc>
              <a:spcBef>
                <a:spcPct val="0"/>
              </a:spcBef>
              <a:buFont typeface="Wingdings" panose="05000000000000000000" pitchFamily="2" charset="2"/>
              <a:buChar char="§"/>
            </a:pP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Build and train Model</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spcBef>
                <a:spcPct val="0"/>
              </a:spcBef>
              <a:buNone/>
            </a:pPr>
            <a:r>
              <a:rPr lang="en-IN" altLang="en-US" sz="1600" dirty="0">
                <a:latin typeface="Times New Roman" panose="02020603050405020304" pitchFamily="18" charset="0"/>
                <a:cs typeface="Times New Roman" panose="02020603050405020304" pitchFamily="18" charset="0"/>
              </a:rPr>
              <a:t> The Build and Train module of the Manhole Predictor Web App is responsible for building and training the deep learning models used     for manhole classification, prediction, and localization. </a:t>
            </a:r>
          </a:p>
          <a:p>
            <a:pPr algn="just" eaLnBrk="1" hangingPunct="1">
              <a:lnSpc>
                <a:spcPct val="150000"/>
              </a:lnSpc>
              <a:spcBef>
                <a:spcPct val="0"/>
              </a:spcBef>
              <a:buFont typeface="Wingdings" panose="05000000000000000000" pitchFamily="2" charset="2"/>
              <a:buChar char="§"/>
            </a:pPr>
            <a:endParaRPr lang="en-IN"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5A4D53F2-8209-73BA-5D0E-8F53E7F78780}"/>
              </a:ext>
            </a:extLst>
          </p:cNvPr>
          <p:cNvSpPr>
            <a:spLocks noGrp="1"/>
          </p:cNvSpPr>
          <p:nvPr>
            <p:ph type="title"/>
          </p:nvPr>
        </p:nvSpPr>
        <p:spPr>
          <a:xfrm>
            <a:off x="838200" y="115888"/>
            <a:ext cx="10515600" cy="576262"/>
          </a:xfrm>
        </p:spPr>
        <p:txBody>
          <a:bodyPr>
            <a:normAutofit/>
          </a:bodyPr>
          <a:lstStyle/>
          <a:p>
            <a:pPr algn="ctr" eaLnBrk="1" hangingPunct="1"/>
            <a:r>
              <a:rPr lang="en-IN" altLang="en-US" sz="3200" b="1" dirty="0">
                <a:latin typeface="Times New Roman" panose="02020603050405020304" pitchFamily="18" charset="0"/>
                <a:cs typeface="Times New Roman" panose="02020603050405020304" pitchFamily="18" charset="0"/>
              </a:rPr>
              <a:t>MODULES DESCRIPTION</a:t>
            </a:r>
          </a:p>
        </p:txBody>
      </p:sp>
      <p:sp>
        <p:nvSpPr>
          <p:cNvPr id="3" name="Content Placeholder 2">
            <a:extLst>
              <a:ext uri="{FF2B5EF4-FFF2-40B4-BE49-F238E27FC236}">
                <a16:creationId xmlns:a16="http://schemas.microsoft.com/office/drawing/2014/main" id="{7B811652-23D6-B4E8-388A-F977CA926E3F}"/>
              </a:ext>
            </a:extLst>
          </p:cNvPr>
          <p:cNvSpPr>
            <a:spLocks noGrp="1"/>
          </p:cNvSpPr>
          <p:nvPr>
            <p:ph idx="1"/>
          </p:nvPr>
        </p:nvSpPr>
        <p:spPr>
          <a:xfrm>
            <a:off x="331788" y="614363"/>
            <a:ext cx="11528425" cy="5638800"/>
          </a:xfrm>
        </p:spPr>
        <p:txBody>
          <a:bodyPr rtlCol="0">
            <a:noAutofit/>
          </a:bodyPr>
          <a:lstStyle/>
          <a:p>
            <a:pPr algn="just" eaLnBrk="1" fontAlgn="auto" hangingPunct="1">
              <a:lnSpc>
                <a:spcPct val="150000"/>
              </a:lnSpc>
              <a:spcBef>
                <a:spcPts val="0"/>
              </a:spcBef>
              <a:spcAft>
                <a:spcPts val="0"/>
              </a:spcAft>
              <a:buFont typeface="Wingdings" panose="05000000000000000000" pitchFamily="2" charset="2"/>
              <a:buChar char="q"/>
              <a:defRPr/>
            </a:pPr>
            <a:r>
              <a:rPr lang="en-IN" sz="1600" b="1" dirty="0">
                <a:latin typeface="Times New Roman" panose="02020603050405020304" pitchFamily="18" charset="0"/>
                <a:cs typeface="Times New Roman" panose="02020603050405020304" pitchFamily="18" charset="0"/>
              </a:rPr>
              <a:t>Manhole Predictor</a:t>
            </a:r>
            <a:endParaRPr lang="en-IN" sz="1600" dirty="0">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buFont typeface="Wingdings" panose="05000000000000000000" pitchFamily="2" charset="2"/>
              <a:buChar char="§"/>
              <a:defRPr/>
            </a:pPr>
            <a:r>
              <a:rPr lang="en-IN" sz="1600" b="1" dirty="0">
                <a:latin typeface="Times New Roman" panose="02020603050405020304" pitchFamily="18" charset="0"/>
                <a:cs typeface="Times New Roman" panose="02020603050405020304" pitchFamily="18" charset="0"/>
              </a:rPr>
              <a:t>Input Image: </a:t>
            </a:r>
            <a:r>
              <a:rPr lang="en-IN" sz="1600" dirty="0">
                <a:latin typeface="Times New Roman" panose="02020603050405020304" pitchFamily="18" charset="0"/>
                <a:cs typeface="Times New Roman" panose="02020603050405020304" pitchFamily="18" charset="0"/>
              </a:rPr>
              <a:t>The input image of the manhole is received from the user interface.</a:t>
            </a:r>
          </a:p>
          <a:p>
            <a:pPr algn="just" eaLnBrk="1" fontAlgn="auto" hangingPunct="1">
              <a:lnSpc>
                <a:spcPct val="150000"/>
              </a:lnSpc>
              <a:spcBef>
                <a:spcPts val="0"/>
              </a:spcBef>
              <a:spcAft>
                <a:spcPts val="0"/>
              </a:spcAft>
              <a:buFont typeface="Wingdings" panose="05000000000000000000" pitchFamily="2" charset="2"/>
              <a:buChar char="§"/>
              <a:defRPr/>
            </a:pPr>
            <a:endParaRPr lang="en-IN" sz="1600" dirty="0">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buFont typeface="Wingdings" panose="05000000000000000000" pitchFamily="2" charset="2"/>
              <a:buChar char="§"/>
              <a:defRPr/>
            </a:pPr>
            <a:r>
              <a:rPr lang="en-IN" sz="1600" b="1" dirty="0">
                <a:latin typeface="Times New Roman" panose="02020603050405020304" pitchFamily="18" charset="0"/>
                <a:cs typeface="Times New Roman" panose="02020603050405020304" pitchFamily="18" charset="0"/>
              </a:rPr>
              <a:t>Pre-processing: </a:t>
            </a:r>
            <a:r>
              <a:rPr lang="en-IN" sz="1600" dirty="0">
                <a:latin typeface="Times New Roman" panose="02020603050405020304" pitchFamily="18" charset="0"/>
                <a:cs typeface="Times New Roman" panose="02020603050405020304" pitchFamily="18" charset="0"/>
              </a:rPr>
              <a:t>The input image is pre-processed, which includes converting the RGB image to grayscale, resizing the image to a standard size, de-noising the image, and </a:t>
            </a:r>
            <a:r>
              <a:rPr lang="en-IN" sz="1600" dirty="0" err="1">
                <a:latin typeface="Times New Roman" panose="02020603050405020304" pitchFamily="18" charset="0"/>
                <a:cs typeface="Times New Roman" panose="02020603050405020304" pitchFamily="18" charset="0"/>
              </a:rPr>
              <a:t>binarizing</a:t>
            </a:r>
            <a:r>
              <a:rPr lang="en-IN" sz="1600" dirty="0">
                <a:latin typeface="Times New Roman" panose="02020603050405020304" pitchFamily="18" charset="0"/>
                <a:cs typeface="Times New Roman" panose="02020603050405020304" pitchFamily="18" charset="0"/>
              </a:rPr>
              <a:t> it.</a:t>
            </a:r>
          </a:p>
          <a:p>
            <a:pPr algn="just" eaLnBrk="1" fontAlgn="auto" hangingPunct="1">
              <a:lnSpc>
                <a:spcPct val="150000"/>
              </a:lnSpc>
              <a:spcBef>
                <a:spcPts val="0"/>
              </a:spcBef>
              <a:spcAft>
                <a:spcPts val="0"/>
              </a:spcAft>
              <a:buFont typeface="Wingdings" panose="05000000000000000000" pitchFamily="2" charset="2"/>
              <a:buChar char="§"/>
              <a:defRPr/>
            </a:pPr>
            <a:endParaRPr lang="en-IN" sz="1600" dirty="0">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buFont typeface="Wingdings" panose="05000000000000000000" pitchFamily="2" charset="2"/>
              <a:buChar char="§"/>
              <a:defRPr/>
            </a:pPr>
            <a:r>
              <a:rPr lang="en-IN" sz="1600" b="1" dirty="0">
                <a:latin typeface="Times New Roman" panose="02020603050405020304" pitchFamily="18" charset="0"/>
                <a:cs typeface="Times New Roman" panose="02020603050405020304" pitchFamily="18" charset="0"/>
              </a:rPr>
              <a:t>Segmentation: </a:t>
            </a:r>
            <a:r>
              <a:rPr lang="en-IN" sz="1600" dirty="0">
                <a:latin typeface="Times New Roman" panose="02020603050405020304" pitchFamily="18" charset="0"/>
                <a:cs typeface="Times New Roman" panose="02020603050405020304" pitchFamily="18" charset="0"/>
              </a:rPr>
              <a:t>The pre-processed image is then passed through a region proposal network (RPN) to segment the manhole cover from the background.</a:t>
            </a:r>
          </a:p>
          <a:p>
            <a:pPr algn="just" eaLnBrk="1" fontAlgn="auto" hangingPunct="1">
              <a:lnSpc>
                <a:spcPct val="150000"/>
              </a:lnSpc>
              <a:spcBef>
                <a:spcPts val="0"/>
              </a:spcBef>
              <a:spcAft>
                <a:spcPts val="0"/>
              </a:spcAft>
              <a:buFont typeface="Wingdings" panose="05000000000000000000" pitchFamily="2" charset="2"/>
              <a:buChar char="§"/>
              <a:defRPr/>
            </a:pPr>
            <a:endParaRPr lang="en-IN" sz="1600" b="1" dirty="0">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buFont typeface="Wingdings" panose="05000000000000000000" pitchFamily="2" charset="2"/>
              <a:buChar char="§"/>
              <a:defRPr/>
            </a:pPr>
            <a:r>
              <a:rPr lang="en-IN" sz="1600" b="1" dirty="0">
                <a:latin typeface="Times New Roman" panose="02020603050405020304" pitchFamily="18" charset="0"/>
                <a:cs typeface="Times New Roman" panose="02020603050405020304" pitchFamily="18" charset="0"/>
              </a:rPr>
              <a:t>Feature Extraction: </a:t>
            </a:r>
            <a:r>
              <a:rPr lang="en-IN" sz="1600" dirty="0">
                <a:latin typeface="Times New Roman" panose="02020603050405020304" pitchFamily="18" charset="0"/>
                <a:cs typeface="Times New Roman" panose="02020603050405020304" pitchFamily="18" charset="0"/>
              </a:rPr>
              <a:t>After segmentation, grey-level co-occurrence matrix (GLCM) features are extracted from the segmented manhole cover image.</a:t>
            </a:r>
          </a:p>
          <a:p>
            <a:pPr algn="just" eaLnBrk="1" fontAlgn="auto" hangingPunct="1">
              <a:lnSpc>
                <a:spcPct val="150000"/>
              </a:lnSpc>
              <a:spcBef>
                <a:spcPts val="0"/>
              </a:spcBef>
              <a:spcAft>
                <a:spcPts val="0"/>
              </a:spcAft>
              <a:buFont typeface="Wingdings" panose="05000000000000000000" pitchFamily="2" charset="2"/>
              <a:buChar char="§"/>
              <a:defRPr/>
            </a:pPr>
            <a:endParaRPr lang="en-IN" sz="1600" dirty="0">
              <a:latin typeface="Times New Roman" panose="02020603050405020304" pitchFamily="18" charset="0"/>
              <a:cs typeface="Times New Roman" panose="02020603050405020304" pitchFamily="18" charset="0"/>
            </a:endParaRPr>
          </a:p>
          <a:p>
            <a:pPr algn="just" eaLnBrk="1" fontAlgn="auto" hangingPunct="1">
              <a:lnSpc>
                <a:spcPct val="150000"/>
              </a:lnSpc>
              <a:spcBef>
                <a:spcPts val="0"/>
              </a:spcBef>
              <a:spcAft>
                <a:spcPts val="0"/>
              </a:spcAft>
              <a:buFont typeface="Wingdings" panose="05000000000000000000" pitchFamily="2" charset="2"/>
              <a:buChar char="§"/>
              <a:defRPr/>
            </a:pPr>
            <a:r>
              <a:rPr lang="en-IN" sz="1600" b="1" dirty="0">
                <a:latin typeface="Times New Roman" panose="02020603050405020304" pitchFamily="18" charset="0"/>
                <a:cs typeface="Times New Roman" panose="02020603050405020304" pitchFamily="18" charset="0"/>
              </a:rPr>
              <a:t>Classification: </a:t>
            </a:r>
            <a:r>
              <a:rPr lang="en-IN" sz="1600" dirty="0">
                <a:latin typeface="Times New Roman" panose="02020603050405020304" pitchFamily="18" charset="0"/>
                <a:cs typeface="Times New Roman" panose="02020603050405020304" pitchFamily="18" charset="0"/>
              </a:rPr>
              <a:t>The extracted features are then used as input to a convolutional neural network (CNN) for classification of the manhole cover's condition.</a:t>
            </a:r>
          </a:p>
          <a:p>
            <a:pPr algn="just" eaLnBrk="1" fontAlgn="auto" hangingPunct="1">
              <a:lnSpc>
                <a:spcPct val="150000"/>
              </a:lnSpc>
              <a:spcBef>
                <a:spcPts val="0"/>
              </a:spcBef>
              <a:spcAft>
                <a:spcPts val="0"/>
              </a:spcAft>
              <a:defRPr/>
            </a:pPr>
            <a:endParaRPr lang="en-IN" sz="1600" dirty="0">
              <a:latin typeface="Times New Roman" panose="02020603050405020304" pitchFamily="18" charset="0"/>
              <a:cs typeface="Times New Roman" panose="02020603050405020304" pitchFamily="18" charset="0"/>
            </a:endParaRPr>
          </a:p>
          <a:p>
            <a:pPr marL="0" indent="0" algn="just" eaLnBrk="1" fontAlgn="auto" hangingPunct="1">
              <a:lnSpc>
                <a:spcPct val="150000"/>
              </a:lnSpc>
              <a:spcBef>
                <a:spcPts val="0"/>
              </a:spcBef>
              <a:spcAft>
                <a:spcPts val="0"/>
              </a:spcAft>
              <a:buFont typeface="Arial" panose="020B0604020202020204" pitchFamily="34" charset="0"/>
              <a:buNone/>
              <a:defRPr/>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9F359DE-BAA2-1DDB-49A2-19BE81A4B2A6}"/>
              </a:ext>
            </a:extLst>
          </p:cNvPr>
          <p:cNvSpPr>
            <a:spLocks noGrp="1"/>
          </p:cNvSpPr>
          <p:nvPr>
            <p:ph type="title"/>
          </p:nvPr>
        </p:nvSpPr>
        <p:spPr>
          <a:xfrm>
            <a:off x="838200" y="115888"/>
            <a:ext cx="10515600" cy="576262"/>
          </a:xfrm>
        </p:spPr>
        <p:txBody>
          <a:bodyPr>
            <a:normAutofit/>
          </a:bodyPr>
          <a:lstStyle/>
          <a:p>
            <a:pPr algn="ctr" eaLnBrk="1" hangingPunct="1"/>
            <a:r>
              <a:rPr lang="en-IN" altLang="en-US" sz="3200" b="1" dirty="0">
                <a:latin typeface="Times New Roman" panose="02020603050405020304" pitchFamily="18" charset="0"/>
                <a:cs typeface="Times New Roman" panose="02020603050405020304" pitchFamily="18" charset="0"/>
              </a:rPr>
              <a:t>MODULES DESCRIPTION</a:t>
            </a:r>
          </a:p>
        </p:txBody>
      </p:sp>
      <p:sp>
        <p:nvSpPr>
          <p:cNvPr id="20483" name="Content Placeholder 2">
            <a:extLst>
              <a:ext uri="{FF2B5EF4-FFF2-40B4-BE49-F238E27FC236}">
                <a16:creationId xmlns:a16="http://schemas.microsoft.com/office/drawing/2014/main" id="{93F678CE-4FE2-8FA3-F437-2691841E6754}"/>
              </a:ext>
            </a:extLst>
          </p:cNvPr>
          <p:cNvSpPr>
            <a:spLocks noGrp="1"/>
          </p:cNvSpPr>
          <p:nvPr>
            <p:ph idx="1"/>
          </p:nvPr>
        </p:nvSpPr>
        <p:spPr>
          <a:xfrm>
            <a:off x="349250" y="784225"/>
            <a:ext cx="11528425" cy="5638800"/>
          </a:xfrm>
        </p:spPr>
        <p:txBody>
          <a:bodyPr>
            <a:normAutofit/>
          </a:bodyPr>
          <a:lstStyle/>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Prediction: </a:t>
            </a:r>
            <a:r>
              <a:rPr lang="en-IN" altLang="en-US" sz="1600" dirty="0">
                <a:latin typeface="Times New Roman" panose="02020603050405020304" pitchFamily="18" charset="0"/>
                <a:cs typeface="Times New Roman" panose="02020603050405020304" pitchFamily="18" charset="0"/>
              </a:rPr>
              <a:t>The output of the CNN is the predicted class of the manhole cover's condition (1-Close, 0-Open, 2-Broken, 4-No Manhole).</a:t>
            </a:r>
          </a:p>
          <a:p>
            <a:pPr algn="just" eaLnBrk="1" hangingPunct="1">
              <a:lnSpc>
                <a:spcPct val="150000"/>
              </a:lnSpc>
              <a:spcBef>
                <a:spcPct val="0"/>
              </a:spcBef>
              <a:buFont typeface="Wingdings" panose="05000000000000000000" pitchFamily="2" charset="2"/>
              <a:buChar char="§"/>
            </a:pP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
            </a:pPr>
            <a:r>
              <a:rPr lang="en-IN" altLang="en-US" sz="1600" b="1" dirty="0">
                <a:latin typeface="Times New Roman" panose="02020603050405020304" pitchFamily="18" charset="0"/>
                <a:cs typeface="Times New Roman" panose="02020603050405020304" pitchFamily="18" charset="0"/>
              </a:rPr>
              <a:t>Output: </a:t>
            </a:r>
            <a:r>
              <a:rPr lang="en-IN" altLang="en-US" sz="1600" dirty="0">
                <a:latin typeface="Times New Roman" panose="02020603050405020304" pitchFamily="18" charset="0"/>
                <a:cs typeface="Times New Roman" panose="02020603050405020304" pitchFamily="18" charset="0"/>
              </a:rPr>
              <a:t>The predicted class is returned as output and displayed to the user through the web app interface.</a:t>
            </a:r>
          </a:p>
          <a:p>
            <a:pPr marL="0" indent="0" algn="just" eaLnBrk="1" hangingPunct="1">
              <a:lnSpc>
                <a:spcPct val="150000"/>
              </a:lnSpc>
              <a:spcBef>
                <a:spcPct val="0"/>
              </a:spcBef>
              <a:buFont typeface="Arial" panose="020B0604020202020204" pitchFamily="34" charset="0"/>
              <a:buNone/>
            </a:pP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Char char="q"/>
            </a:pPr>
            <a:r>
              <a:rPr lang="en-IN" altLang="en-US" sz="1600" b="1" dirty="0">
                <a:latin typeface="Times New Roman" panose="02020603050405020304" pitchFamily="18" charset="0"/>
                <a:cs typeface="Times New Roman" panose="02020603050405020304" pitchFamily="18" charset="0"/>
              </a:rPr>
              <a:t> Notification</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The notification module of the Manhole Predictor Web App is responsible for sending notifications to the Municipality Officer regarding the identified manhole defects. </a:t>
            </a:r>
          </a:p>
          <a:p>
            <a:pPr marL="0" indent="0" algn="just" eaLnBrk="1" hangingPunct="1">
              <a:lnSpc>
                <a:spcPct val="150000"/>
              </a:lnSpc>
              <a:buFont typeface="Arial" panose="020B0604020202020204" pitchFamily="34" charset="0"/>
              <a:buNone/>
            </a:pPr>
            <a:endParaRPr lang="en-IN" altLang="en-US" sz="1600" dirty="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Char char="q"/>
            </a:pPr>
            <a:r>
              <a:rPr lang="en-IN" altLang="en-US" sz="1600" b="1" dirty="0">
                <a:latin typeface="Times New Roman" panose="02020603050405020304" pitchFamily="18" charset="0"/>
                <a:cs typeface="Times New Roman" panose="02020603050405020304" pitchFamily="18" charset="0"/>
              </a:rPr>
              <a:t>  Performance Analysis Top of Form</a:t>
            </a:r>
            <a:endParaRPr lang="en-IN" altLang="en-US" sz="1600" dirty="0">
              <a:latin typeface="Times New Roman" panose="02020603050405020304" pitchFamily="18" charset="0"/>
              <a:cs typeface="Times New Roman" panose="02020603050405020304" pitchFamily="18" charset="0"/>
            </a:endParaRPr>
          </a:p>
          <a:p>
            <a:pPr marL="0" indent="0" algn="just" eaLnBrk="1" hangingPunct="1">
              <a:lnSpc>
                <a:spcPct val="150000"/>
              </a:lnSpc>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The performance analysis of the Manhole Predictor Web App involves evaluating the accuracy, precision, recall, and F1 score of the classification model. </a:t>
            </a:r>
          </a:p>
          <a:p>
            <a:pPr marL="0" indent="0" algn="just" eaLnBrk="1" hangingPunct="1">
              <a:lnSpc>
                <a:spcPct val="150000"/>
              </a:lnSpc>
              <a:spcBef>
                <a:spcPct val="0"/>
              </a:spcBef>
              <a:buFont typeface="Arial" panose="020B0604020202020204" pitchFamily="34" charset="0"/>
              <a:buNone/>
            </a:pPr>
            <a:endParaRPr lang="en-IN"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45F7-BA16-08AC-9347-3CB879D93FD0}"/>
              </a:ext>
            </a:extLst>
          </p:cNvPr>
          <p:cNvSpPr>
            <a:spLocks noGrp="1"/>
          </p:cNvSpPr>
          <p:nvPr>
            <p:ph type="title"/>
          </p:nvPr>
        </p:nvSpPr>
        <p:spPr>
          <a:xfrm>
            <a:off x="838200" y="130175"/>
            <a:ext cx="10515600" cy="658813"/>
          </a:xfrm>
        </p:spPr>
        <p:txBody>
          <a:bodyPr rtlCol="0">
            <a:normAutofit/>
          </a:bodyPr>
          <a:lstStyle/>
          <a:p>
            <a:pPr algn="ctr" eaLnBrk="1" fontAlgn="auto" hangingPunct="1">
              <a:spcAft>
                <a:spcPts val="0"/>
              </a:spcAft>
              <a:defRPr/>
            </a:pPr>
            <a:r>
              <a:rPr lang="en-IN" sz="3200" b="1" dirty="0">
                <a:latin typeface="Times New Roman" panose="02020603050405020304" pitchFamily="18" charset="0"/>
                <a:cs typeface="Times New Roman" panose="02020603050405020304" pitchFamily="18" charset="0"/>
              </a:rPr>
              <a:t>IMPLEMENTATION SCREENSHOT</a:t>
            </a:r>
          </a:p>
        </p:txBody>
      </p:sp>
      <p:pic>
        <p:nvPicPr>
          <p:cNvPr id="28676" name="Picture 3">
            <a:extLst>
              <a:ext uri="{FF2B5EF4-FFF2-40B4-BE49-F238E27FC236}">
                <a16:creationId xmlns:a16="http://schemas.microsoft.com/office/drawing/2014/main" id="{1A803553-75E5-4E91-1F48-2F1B3EB5D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1049338"/>
            <a:ext cx="1003935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524E-8120-D20E-F035-E1B1FC90A773}"/>
              </a:ext>
            </a:extLst>
          </p:cNvPr>
          <p:cNvSpPr>
            <a:spLocks noGrp="1"/>
          </p:cNvSpPr>
          <p:nvPr>
            <p:ph type="title"/>
          </p:nvPr>
        </p:nvSpPr>
        <p:spPr>
          <a:xfrm>
            <a:off x="838200" y="130175"/>
            <a:ext cx="10515600" cy="658813"/>
          </a:xfrm>
        </p:spPr>
        <p:txBody>
          <a:bodyPr rtlCol="0">
            <a:normAutofit/>
          </a:bodyPr>
          <a:lstStyle/>
          <a:p>
            <a:pPr algn="ctr" eaLnBrk="1" fontAlgn="auto" hangingPunct="1">
              <a:spcAft>
                <a:spcPts val="0"/>
              </a:spcAft>
              <a:defRPr/>
            </a:pPr>
            <a:r>
              <a:rPr lang="en-IN" sz="3200" b="1" dirty="0">
                <a:latin typeface="Times New Roman" panose="02020603050405020304" pitchFamily="18" charset="0"/>
                <a:cs typeface="Times New Roman" panose="02020603050405020304" pitchFamily="18" charset="0"/>
              </a:rPr>
              <a:t>IMPLEMENTATION SCREENSHOT</a:t>
            </a:r>
          </a:p>
        </p:txBody>
      </p:sp>
      <p:sp>
        <p:nvSpPr>
          <p:cNvPr id="29699" name="Content Placeholder 2">
            <a:extLst>
              <a:ext uri="{FF2B5EF4-FFF2-40B4-BE49-F238E27FC236}">
                <a16:creationId xmlns:a16="http://schemas.microsoft.com/office/drawing/2014/main" id="{FBFD62D7-286F-5DB2-7FD1-18C36C816C2C}"/>
              </a:ext>
            </a:extLst>
          </p:cNvPr>
          <p:cNvSpPr>
            <a:spLocks noGrp="1"/>
          </p:cNvSpPr>
          <p:nvPr>
            <p:ph idx="1"/>
          </p:nvPr>
        </p:nvSpPr>
        <p:spPr>
          <a:xfrm>
            <a:off x="425450" y="906463"/>
            <a:ext cx="11341100" cy="5556250"/>
          </a:xfrm>
        </p:spPr>
        <p:txBody>
          <a:bodyPr/>
          <a:lstStyle/>
          <a:p>
            <a:pPr algn="just" eaLnBrk="1" hangingPunct="1">
              <a:lnSpc>
                <a:spcPct val="100000"/>
              </a:lnSpc>
              <a:tabLst>
                <a:tab pos="4303713" algn="l"/>
              </a:tabLst>
            </a:pPr>
            <a:endParaRPr lang="en-IN" altLang="en-US" sz="2400">
              <a:latin typeface="Times New Roman" panose="02020603050405020304" pitchFamily="18" charset="0"/>
              <a:cs typeface="Times New Roman" panose="02020603050405020304" pitchFamily="18" charset="0"/>
            </a:endParaRPr>
          </a:p>
        </p:txBody>
      </p:sp>
      <p:pic>
        <p:nvPicPr>
          <p:cNvPr id="29700" name="Picture 3">
            <a:extLst>
              <a:ext uri="{FF2B5EF4-FFF2-40B4-BE49-F238E27FC236}">
                <a16:creationId xmlns:a16="http://schemas.microsoft.com/office/drawing/2014/main" id="{9A8644F3-0F6F-69F5-D52C-373113ED1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77900"/>
            <a:ext cx="10215563" cy="518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352E375-AA34-F574-ECC9-2B9921DAB46C}"/>
              </a:ext>
            </a:extLst>
          </p:cNvPr>
          <p:cNvSpPr>
            <a:spLocks noGrp="1"/>
          </p:cNvSpPr>
          <p:nvPr>
            <p:ph type="title"/>
          </p:nvPr>
        </p:nvSpPr>
        <p:spPr>
          <a:xfrm>
            <a:off x="838200" y="115888"/>
            <a:ext cx="10515600" cy="1053036"/>
          </a:xfrm>
        </p:spPr>
        <p:txBody>
          <a:bodyPr>
            <a:normAutofit/>
          </a:bodyPr>
          <a:lstStyle/>
          <a:p>
            <a:pPr algn="ctr" eaLnBrk="1" hangingPunct="1"/>
            <a:r>
              <a:rPr lang="en-IN" altLang="en-US" sz="3200" b="1" dirty="0">
                <a:latin typeface="Times New Roman" panose="02020603050405020304" pitchFamily="18" charset="0"/>
                <a:cs typeface="Times New Roman" panose="02020603050405020304" pitchFamily="18" charset="0"/>
              </a:rPr>
              <a:t>OBJECTIVE</a:t>
            </a:r>
          </a:p>
        </p:txBody>
      </p:sp>
      <p:sp>
        <p:nvSpPr>
          <p:cNvPr id="6147" name="Content Placeholder 2">
            <a:extLst>
              <a:ext uri="{FF2B5EF4-FFF2-40B4-BE49-F238E27FC236}">
                <a16:creationId xmlns:a16="http://schemas.microsoft.com/office/drawing/2014/main" id="{C4133B0D-8561-45D3-AD9F-56ECDE081641}"/>
              </a:ext>
            </a:extLst>
          </p:cNvPr>
          <p:cNvSpPr>
            <a:spLocks noGrp="1"/>
          </p:cNvSpPr>
          <p:nvPr>
            <p:ph idx="1"/>
          </p:nvPr>
        </p:nvSpPr>
        <p:spPr>
          <a:xfrm>
            <a:off x="538163" y="1819373"/>
            <a:ext cx="11277600" cy="4357590"/>
          </a:xfrm>
        </p:spPr>
        <p:txBody>
          <a:bodyPr>
            <a:normAutofit/>
          </a:bodyPr>
          <a:lstStyle/>
          <a:p>
            <a:pPr algn="just" eaLnBrk="1" hangingPunct="1">
              <a:lnSpc>
                <a:spcPct val="100000"/>
              </a:lnSpc>
            </a:pPr>
            <a:r>
              <a:rPr lang="en-US" altLang="en-US" sz="1600" dirty="0">
                <a:latin typeface="Times New Roman" panose="02020603050405020304" pitchFamily="18" charset="0"/>
                <a:cs typeface="Times New Roman" panose="02020603050405020304" pitchFamily="18" charset="0"/>
              </a:rPr>
              <a:t>The objective of this project is to paper proposes a rapid road manhole detection method using computer vision and deep learning techniques. </a:t>
            </a:r>
          </a:p>
          <a:p>
            <a:pPr algn="just" eaLnBrk="1" hangingPunct="1">
              <a:lnSpc>
                <a:spcPct val="100000"/>
              </a:lnSpc>
            </a:pPr>
            <a:endParaRPr lang="en-US" altLang="en-US" sz="1600" dirty="0">
              <a:latin typeface="Times New Roman" panose="02020603050405020304" pitchFamily="18" charset="0"/>
              <a:cs typeface="Times New Roman" panose="02020603050405020304" pitchFamily="18" charset="0"/>
            </a:endParaRPr>
          </a:p>
          <a:p>
            <a:pPr algn="just" eaLnBrk="1" hangingPunct="1">
              <a:lnSpc>
                <a:spcPct val="100000"/>
              </a:lnSpc>
            </a:pPr>
            <a:r>
              <a:rPr lang="en-US" altLang="en-US" sz="1600" dirty="0">
                <a:latin typeface="Times New Roman" panose="02020603050405020304" pitchFamily="18" charset="0"/>
                <a:cs typeface="Times New Roman" panose="02020603050405020304" pitchFamily="18" charset="0"/>
              </a:rPr>
              <a:t>To monitor the system and to detect various states of a manhole, like a lid opening, detection of the light, detection of the object or person presence, etc.</a:t>
            </a:r>
          </a:p>
          <a:p>
            <a:pPr algn="just" eaLnBrk="1" hangingPunct="1">
              <a:lnSpc>
                <a:spcPct val="100000"/>
              </a:lnSpc>
            </a:pPr>
            <a:endParaRPr lang="en-US" altLang="en-US" sz="1600" dirty="0">
              <a:latin typeface="Times New Roman" panose="02020603050405020304" pitchFamily="18" charset="0"/>
              <a:cs typeface="Times New Roman" panose="02020603050405020304" pitchFamily="18" charset="0"/>
            </a:endParaRPr>
          </a:p>
          <a:p>
            <a:pPr algn="just" eaLnBrk="1" hangingPunct="1">
              <a:lnSpc>
                <a:spcPct val="100000"/>
              </a:lnSpc>
            </a:pPr>
            <a:r>
              <a:rPr lang="en-US" altLang="en-US" sz="1600" dirty="0">
                <a:latin typeface="Times New Roman" panose="02020603050405020304" pitchFamily="18" charset="0"/>
                <a:cs typeface="Times New Roman" panose="02020603050405020304" pitchFamily="18" charset="0"/>
              </a:rPr>
              <a:t>To locate and identify the road manholes.</a:t>
            </a:r>
          </a:p>
          <a:p>
            <a:pPr algn="just" eaLnBrk="1" hangingPunct="1">
              <a:lnSpc>
                <a:spcPct val="100000"/>
              </a:lnSpc>
            </a:pPr>
            <a:endParaRPr lang="en-IN"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84A52-BA01-049F-0657-9AD64F401EFA}"/>
              </a:ext>
            </a:extLst>
          </p:cNvPr>
          <p:cNvSpPr>
            <a:spLocks noGrp="1"/>
          </p:cNvSpPr>
          <p:nvPr>
            <p:ph type="title"/>
          </p:nvPr>
        </p:nvSpPr>
        <p:spPr/>
        <p:txBody>
          <a:bodyPr>
            <a:normAutofit/>
          </a:bodyPr>
          <a:lstStyle/>
          <a:p>
            <a:pPr algn="ctr"/>
            <a:r>
              <a:rPr lang="en-IN" sz="3200" b="1" dirty="0">
                <a:latin typeface="Times New Roman" panose="02020603050405020304" pitchFamily="18" charset="0"/>
                <a:cs typeface="Times New Roman" panose="02020603050405020304" pitchFamily="18" charset="0"/>
              </a:rPr>
              <a:t>IMPLEMENTATION SCREENSHOT</a:t>
            </a:r>
            <a:endParaRPr lang="en-IN" sz="3200" dirty="0"/>
          </a:p>
        </p:txBody>
      </p:sp>
      <p:pic>
        <p:nvPicPr>
          <p:cNvPr id="4" name="Picture 4">
            <a:extLst>
              <a:ext uri="{FF2B5EF4-FFF2-40B4-BE49-F238E27FC236}">
                <a16:creationId xmlns:a16="http://schemas.microsoft.com/office/drawing/2014/main" id="{6EE46A5C-F81E-AD56-6497-0A6EFA7B5F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1581" b="6165"/>
          <a:stretch>
            <a:fillRect/>
          </a:stretch>
        </p:blipFill>
        <p:spPr bwMode="auto">
          <a:xfrm>
            <a:off x="1393668" y="1825625"/>
            <a:ext cx="94046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744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8B72-D7B6-93B2-2A7F-6BA825FAE75F}"/>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CONCLUSION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28AD4C5-3295-BB74-CEA9-F789056C842F}"/>
              </a:ext>
            </a:extLst>
          </p:cNvPr>
          <p:cNvSpPr>
            <a:spLocks noGrp="1"/>
          </p:cNvSpPr>
          <p:nvPr>
            <p:ph idx="1"/>
          </p:nvPr>
        </p:nvSpPr>
        <p:spPr>
          <a:xfrm>
            <a:off x="838200" y="1595718"/>
            <a:ext cx="10515600" cy="5029200"/>
          </a:xfrm>
        </p:spPr>
        <p:txBody>
          <a:bodyPr>
            <a:normAutofit/>
          </a:bodyPr>
          <a:lstStyle/>
          <a:p>
            <a:pPr>
              <a:buFont typeface="Wingdings" panose="05000000000000000000" pitchFamily="2" charset="2"/>
              <a:buChar char="§"/>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conclusion, the development and implementation of the Manhole Predictor Web App represent a significant advancement in infrastructure maintenance practices.</a:t>
            </a:r>
          </a:p>
          <a:p>
            <a:pPr>
              <a:buFont typeface="Wingdings" panose="05000000000000000000" pitchFamily="2" charset="2"/>
              <a:buChar char="§"/>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proposed system of the project utilizing advanced deep learning algorithms such as Convolutional Neural Networks (CNN) for manhole classification, Region Proposal Network (RPN) for segmentation,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You Only Look Once version 8 (YOLOv8) for accurate prediction and localization, marks a significant advancement in infrastructure maintenance practices. </a:t>
            </a:r>
          </a:p>
          <a:p>
            <a:pPr>
              <a:buFont typeface="Wingdings" panose="05000000000000000000" pitchFamily="2" charset="2"/>
              <a:buChar char="§"/>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project has demonstrated the potential to revolutionize the inspection and maintenance of manhole covers in urban environments. The accuracy and efficiency of the prediction model showcased in the project's results underscore its effectiveness in accurately classifying manhole covers and predicting their conditions.</a:t>
            </a:r>
          </a:p>
          <a:p>
            <a:pPr>
              <a:buFont typeface="Wingdings" panose="05000000000000000000" pitchFamily="2" charset="2"/>
              <a:buChar char="§"/>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By providing municipalities and maintenance authorities with timely and precise information about the state of manhole covers, the web app enables proactive maintenance measures, ultimately enhancing urban safety and minimizing the risk of accidents. </a:t>
            </a:r>
          </a:p>
          <a:p>
            <a:pPr>
              <a:buFont typeface="Wingdings" panose="05000000000000000000" pitchFamily="2" charset="2"/>
              <a:buChar char="§"/>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Furthermore, the user-friendly interface and seamless communication features of the web app facilitate efficient collaboration between users and municipal officers, streamlining the maintenance process and optimizing resource allocation. </a:t>
            </a:r>
          </a:p>
          <a:p>
            <a:pPr>
              <a:buFont typeface="Wingdings" panose="05000000000000000000" pitchFamily="2" charset="2"/>
              <a:buChar char="§"/>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Thus this project represents a valuable tool for enhancing infrastructure management practices, contributing to safer urban environments, and laying the foundation for future advancements in smart city initiatives. </a:t>
            </a:r>
          </a:p>
          <a:p>
            <a:pPr>
              <a:buFont typeface="Wingdings" panose="05000000000000000000" pitchFamily="2" charset="2"/>
              <a:buChar char="§"/>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With ongoing refinement and widespread adoption, the project holds the potential to significantly improve the maintenance and safety standards of urban infrastructure systems globally.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sz="1600" dirty="0"/>
          </a:p>
        </p:txBody>
      </p:sp>
    </p:spTree>
    <p:extLst>
      <p:ext uri="{BB962C8B-B14F-4D97-AF65-F5344CB8AC3E}">
        <p14:creationId xmlns:p14="http://schemas.microsoft.com/office/powerpoint/2010/main" val="1172808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2C07F-279E-E1FC-B426-0092A5014C4E}"/>
              </a:ext>
            </a:extLst>
          </p:cNvPr>
          <p:cNvSpPr>
            <a:spLocks noGrp="1"/>
          </p:cNvSpPr>
          <p:nvPr>
            <p:ph type="title"/>
          </p:nvPr>
        </p:nvSpPr>
        <p:spPr>
          <a:xfrm>
            <a:off x="838200" y="-65987"/>
            <a:ext cx="10515600" cy="1437587"/>
          </a:xfrm>
        </p:spPr>
        <p:txBody>
          <a:bodyPr>
            <a:normAutofit/>
          </a:bodyPr>
          <a:lstStyle/>
          <a:p>
            <a:pPr algn="ctr"/>
            <a:r>
              <a:rPr lang="en-US" sz="3200" b="1" dirty="0">
                <a:latin typeface="Times New Roman" panose="02020603050405020304" pitchFamily="18" charset="0"/>
                <a:cs typeface="Times New Roman" panose="02020603050405020304" pitchFamily="18" charset="0"/>
              </a:rPr>
              <a:t>FUTURE ENHANCEMENT</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6B3B45-2940-0A2F-F27E-9A5732E1FD23}"/>
              </a:ext>
            </a:extLst>
          </p:cNvPr>
          <p:cNvSpPr>
            <a:spLocks noGrp="1"/>
          </p:cNvSpPr>
          <p:nvPr>
            <p:ph idx="1"/>
          </p:nvPr>
        </p:nvSpPr>
        <p:spPr>
          <a:xfrm>
            <a:off x="838200" y="1371600"/>
            <a:ext cx="10515600" cy="4805363"/>
          </a:xfrm>
        </p:spPr>
        <p:txBody>
          <a:bodyPr>
            <a:noAutofit/>
          </a:bodyPr>
          <a:lstStyle/>
          <a:p>
            <a:pPr marL="0" indent="0" algn="just">
              <a:lnSpc>
                <a:spcPct val="150000"/>
              </a:lnSpc>
              <a:spcAft>
                <a:spcPts val="800"/>
              </a:spcAft>
              <a:buNone/>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There are several areas for future improvement and expansion for the Manhole Predictor web app:</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tabLst>
                <a:tab pos="457200"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Automatic manhole repair scheduling:</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The app currently provides information about the location and type of manhole defects to the municipality officer. In the future, this information could be used to automatically schedule repairs based on factors like severity of the defect and priority of the location.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tabLst>
                <a:tab pos="457200"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Mobile app version:</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 mobile app version of the Manhole Predictor could be developed to make it easier for citizens to report manhole defects. The app could use the device camera to capture images of manholes and automatically send them to the municipality officer for processing.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tabLst>
                <a:tab pos="457200"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Integration with GIS data:</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The app could be integrated with geographic information system (GIS) data to provide more detailed information about manholes in a particular area. This could include information about the age of the manhole, its size, and any previous repairs that have been done.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918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BBE6C9D0-F962-769B-CD3C-7A88C78ACD29}"/>
              </a:ext>
            </a:extLst>
          </p:cNvPr>
          <p:cNvSpPr>
            <a:spLocks noGrp="1"/>
          </p:cNvSpPr>
          <p:nvPr>
            <p:ph type="title"/>
          </p:nvPr>
        </p:nvSpPr>
        <p:spPr>
          <a:xfrm>
            <a:off x="838200" y="130175"/>
            <a:ext cx="10515600" cy="1199004"/>
          </a:xfrm>
        </p:spPr>
        <p:txBody>
          <a:bodyPr>
            <a:normAutofit/>
          </a:bodyPr>
          <a:lstStyle/>
          <a:p>
            <a:pPr algn="ctr" eaLnBrk="1" hangingPunct="1"/>
            <a:r>
              <a:rPr lang="en-IN" altLang="en-US" sz="32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6CFDB682-02D2-B32A-95DF-7C7F0367F8B1}"/>
              </a:ext>
            </a:extLst>
          </p:cNvPr>
          <p:cNvSpPr>
            <a:spLocks noGrp="1"/>
          </p:cNvSpPr>
          <p:nvPr>
            <p:ph idx="1"/>
          </p:nvPr>
        </p:nvSpPr>
        <p:spPr>
          <a:xfrm>
            <a:off x="425450" y="1762812"/>
            <a:ext cx="11341100" cy="4582426"/>
          </a:xfrm>
        </p:spPr>
        <p:txBody>
          <a:bodyPr rtlCol="0">
            <a:normAutofit/>
          </a:bodyPr>
          <a:lstStyle/>
          <a:p>
            <a:pPr marL="457200" indent="-457200" algn="just" eaLnBrk="1" fontAlgn="auto" hangingPunct="1">
              <a:lnSpc>
                <a:spcPct val="100000"/>
              </a:lnSpc>
              <a:spcAft>
                <a:spcPts val="0"/>
              </a:spcAft>
              <a:buFont typeface="+mj-lt"/>
              <a:buAutoNum type="arabicPeriod"/>
              <a:defRPr/>
            </a:pPr>
            <a:r>
              <a:rPr lang="en-US" sz="1600" dirty="0">
                <a:latin typeface="Times New Roman" panose="02020603050405020304" pitchFamily="18" charset="0"/>
                <a:cs typeface="Times New Roman" panose="02020603050405020304" pitchFamily="18" charset="0"/>
              </a:rPr>
              <a:t>J. Wang and Y.T. Li, "The Main Causes and Control Measures of the Quality Problems in the Installation of Manhole Covers", China Construction, vol. 4, pp. 135-136, 2022.</a:t>
            </a:r>
          </a:p>
          <a:p>
            <a:pPr marL="457200" indent="-457200" algn="just" eaLnBrk="1" fontAlgn="auto" hangingPunct="1">
              <a:lnSpc>
                <a:spcPct val="100000"/>
              </a:lnSpc>
              <a:spcAft>
                <a:spcPts val="0"/>
              </a:spcAft>
              <a:buFont typeface="+mj-lt"/>
              <a:buAutoNum type="arabicPeriod"/>
              <a:defRPr/>
            </a:pPr>
            <a:endParaRPr lang="en-US" sz="1600" dirty="0">
              <a:latin typeface="Times New Roman" panose="02020603050405020304" pitchFamily="18" charset="0"/>
              <a:cs typeface="Times New Roman" panose="02020603050405020304" pitchFamily="18" charset="0"/>
            </a:endParaRPr>
          </a:p>
          <a:p>
            <a:pPr marL="457200" indent="-457200" algn="just" eaLnBrk="1" fontAlgn="auto" hangingPunct="1">
              <a:lnSpc>
                <a:spcPct val="100000"/>
              </a:lnSpc>
              <a:spcAft>
                <a:spcPts val="0"/>
              </a:spcAft>
              <a:buFont typeface="+mj-lt"/>
              <a:buAutoNum type="arabicPeriod"/>
              <a:defRPr/>
            </a:pPr>
            <a:r>
              <a:rPr lang="en-US" sz="1600" dirty="0">
                <a:latin typeface="Times New Roman" panose="02020603050405020304" pitchFamily="18" charset="0"/>
                <a:cs typeface="Times New Roman" panose="02020603050405020304" pitchFamily="18" charset="0"/>
              </a:rPr>
              <a:t>H. Chen, J. Gong, H. Ning, X. Zhang and Y. Wang, "Method for detecting shape and position of double holes of </a:t>
            </a:r>
            <a:r>
              <a:rPr lang="en-US" sz="1600" dirty="0" err="1">
                <a:latin typeface="Times New Roman" panose="02020603050405020304" pitchFamily="18" charset="0"/>
                <a:cs typeface="Times New Roman" panose="02020603050405020304" pitchFamily="18" charset="0"/>
              </a:rPr>
              <a:t>photothermal</a:t>
            </a:r>
            <a:r>
              <a:rPr lang="en-US" sz="1600" dirty="0">
                <a:latin typeface="Times New Roman" panose="02020603050405020304" pitchFamily="18" charset="0"/>
                <a:cs typeface="Times New Roman" panose="02020603050405020304" pitchFamily="18" charset="0"/>
              </a:rPr>
              <a:t> support connecting plate based on monocular camera", Tool Engineering, vol. 55, pp. 91-95, 2021.</a:t>
            </a:r>
          </a:p>
          <a:p>
            <a:pPr marL="457200" indent="-457200" algn="just" eaLnBrk="1" fontAlgn="auto" hangingPunct="1">
              <a:lnSpc>
                <a:spcPct val="100000"/>
              </a:lnSpc>
              <a:spcAft>
                <a:spcPts val="0"/>
              </a:spcAft>
              <a:buFont typeface="+mj-lt"/>
              <a:buAutoNum type="arabicPeriod"/>
              <a:defRPr/>
            </a:pPr>
            <a:endParaRPr lang="en-US" sz="1600" dirty="0">
              <a:latin typeface="Times New Roman" panose="02020603050405020304" pitchFamily="18" charset="0"/>
              <a:cs typeface="Times New Roman" panose="02020603050405020304" pitchFamily="18" charset="0"/>
            </a:endParaRPr>
          </a:p>
          <a:p>
            <a:pPr marL="457200" indent="-457200" algn="just" eaLnBrk="1" fontAlgn="auto" hangingPunct="1">
              <a:lnSpc>
                <a:spcPct val="100000"/>
              </a:lnSpc>
              <a:spcAft>
                <a:spcPts val="0"/>
              </a:spcAft>
              <a:buFont typeface="+mj-lt"/>
              <a:buAutoNum type="arabicPeriod"/>
              <a:defRPr/>
            </a:pPr>
            <a:r>
              <a:rPr lang="en-US" sz="1600" dirty="0">
                <a:latin typeface="Times New Roman" panose="02020603050405020304" pitchFamily="18" charset="0"/>
                <a:cs typeface="Times New Roman" panose="02020603050405020304" pitchFamily="18" charset="0"/>
              </a:rPr>
              <a:t>H. Ren and F. Deng, "Manhole Cover Detection Using Depth Information", Journal of Physics, vol. 1856, pp. 26-28, 2021.</a:t>
            </a:r>
            <a:endParaRPr lang="en-IN" sz="1600" dirty="0">
              <a:latin typeface="Times New Roman" panose="02020603050405020304" pitchFamily="18" charset="0"/>
              <a:cs typeface="Times New Roman" panose="02020603050405020304" pitchFamily="18" charset="0"/>
            </a:endParaRPr>
          </a:p>
          <a:p>
            <a:pPr marL="457200" indent="-457200" algn="just" eaLnBrk="1" fontAlgn="auto" hangingPunct="1">
              <a:lnSpc>
                <a:spcPct val="100000"/>
              </a:lnSpc>
              <a:spcAft>
                <a:spcPts val="0"/>
              </a:spcAft>
              <a:buFont typeface="+mj-lt"/>
              <a:buAutoNum type="arabicPeriod"/>
              <a:defRPr/>
            </a:pPr>
            <a:endParaRPr lang="en-IN" sz="1600" dirty="0">
              <a:latin typeface="Times New Roman" panose="02020603050405020304" pitchFamily="18" charset="0"/>
              <a:cs typeface="Times New Roman" panose="02020603050405020304" pitchFamily="18" charset="0"/>
            </a:endParaRPr>
          </a:p>
          <a:p>
            <a:pPr marL="457200" indent="-457200" algn="just" eaLnBrk="1" fontAlgn="auto" hangingPunct="1">
              <a:lnSpc>
                <a:spcPct val="100000"/>
              </a:lnSpc>
              <a:spcAft>
                <a:spcPts val="0"/>
              </a:spcAft>
              <a:buFont typeface="+mj-lt"/>
              <a:buAutoNum type="arabicPeriod"/>
              <a:defRPr/>
            </a:pPr>
            <a:r>
              <a:rPr lang="en-IN" sz="1600" dirty="0">
                <a:latin typeface="Times New Roman" panose="02020603050405020304" pitchFamily="18" charset="0"/>
                <a:cs typeface="Times New Roman" panose="02020603050405020304" pitchFamily="18" charset="0"/>
              </a:rPr>
              <a:t>Y. Yu, H. Guan, D. Li, C. </a:t>
            </a:r>
            <a:r>
              <a:rPr lang="en-IN" sz="1600" dirty="0" err="1">
                <a:latin typeface="Times New Roman" panose="02020603050405020304" pitchFamily="18" charset="0"/>
                <a:cs typeface="Times New Roman" panose="02020603050405020304" pitchFamily="18" charset="0"/>
              </a:rPr>
              <a:t>Jin</a:t>
            </a:r>
            <a:r>
              <a:rPr lang="en-IN" sz="1600" dirty="0">
                <a:latin typeface="Times New Roman" panose="02020603050405020304" pitchFamily="18" charset="0"/>
                <a:cs typeface="Times New Roman" panose="02020603050405020304" pitchFamily="18" charset="0"/>
              </a:rPr>
              <a:t>, C. Wang and J. Li, "Road manhole cover delineation using mobile laser scanning point cloud data", IEEE </a:t>
            </a:r>
            <a:r>
              <a:rPr lang="en-IN" sz="1600" dirty="0" err="1">
                <a:latin typeface="Times New Roman" panose="02020603050405020304" pitchFamily="18" charset="0"/>
                <a:cs typeface="Times New Roman" panose="02020603050405020304" pitchFamily="18" charset="0"/>
              </a:rPr>
              <a:t>Geosci</a:t>
            </a:r>
            <a:r>
              <a:rPr lang="en-IN" sz="1600" dirty="0">
                <a:latin typeface="Times New Roman" panose="02020603050405020304" pitchFamily="18" charset="0"/>
                <a:cs typeface="Times New Roman" panose="02020603050405020304" pitchFamily="18" charset="0"/>
              </a:rPr>
              <a:t>. Remote. Sens. Lett., vol. 17, no. 1, pp. 152-156, Jan 2020.</a:t>
            </a:r>
          </a:p>
          <a:p>
            <a:pPr marL="457200" indent="-457200" algn="just" eaLnBrk="1" fontAlgn="auto" hangingPunct="1">
              <a:lnSpc>
                <a:spcPct val="100000"/>
              </a:lnSpc>
              <a:spcAft>
                <a:spcPts val="0"/>
              </a:spcAft>
              <a:buFont typeface="+mj-lt"/>
              <a:buAutoNum type="arabicPeriod"/>
              <a:defRPr/>
            </a:pPr>
            <a:endParaRPr lang="en-IN" sz="1600" dirty="0">
              <a:latin typeface="Times New Roman" panose="02020603050405020304" pitchFamily="18" charset="0"/>
              <a:cs typeface="Times New Roman" panose="02020603050405020304" pitchFamily="18" charset="0"/>
            </a:endParaRPr>
          </a:p>
          <a:p>
            <a:pPr marL="457200" indent="-457200" algn="just" eaLnBrk="1" fontAlgn="auto" hangingPunct="1">
              <a:lnSpc>
                <a:spcPct val="100000"/>
              </a:lnSpc>
              <a:spcAft>
                <a:spcPts val="0"/>
              </a:spcAft>
              <a:buFont typeface="+mj-lt"/>
              <a:buAutoNum type="arabicPeriod"/>
              <a:defRPr/>
            </a:pPr>
            <a:r>
              <a:rPr lang="en-US" sz="1600" dirty="0">
                <a:latin typeface="Times New Roman" panose="02020603050405020304" pitchFamily="18" charset="0"/>
                <a:cs typeface="Times New Roman" panose="02020603050405020304" pitchFamily="18" charset="0"/>
              </a:rPr>
              <a:t>A. </a:t>
            </a:r>
            <a:r>
              <a:rPr lang="en-US" sz="1600" dirty="0" err="1">
                <a:latin typeface="Times New Roman" panose="02020603050405020304" pitchFamily="18" charset="0"/>
                <a:cs typeface="Times New Roman" panose="02020603050405020304" pitchFamily="18" charset="0"/>
              </a:rPr>
              <a:t>Bochkovskiy</a:t>
            </a:r>
            <a:r>
              <a:rPr lang="en-US" sz="1600" dirty="0">
                <a:latin typeface="Times New Roman" panose="02020603050405020304" pitchFamily="18" charset="0"/>
                <a:cs typeface="Times New Roman" panose="02020603050405020304" pitchFamily="18" charset="0"/>
              </a:rPr>
              <a:t>, C.Y. Wang and H.Y.M. Liao, "Yolov4: Optimal speed and accuracy of object detection", </a:t>
            </a:r>
            <a:r>
              <a:rPr lang="en-US" sz="1600" dirty="0" err="1">
                <a:latin typeface="Times New Roman" panose="02020603050405020304" pitchFamily="18" charset="0"/>
                <a:cs typeface="Times New Roman" panose="02020603050405020304" pitchFamily="18" charset="0"/>
              </a:rPr>
              <a:t>arXiv</a:t>
            </a:r>
            <a:r>
              <a:rPr lang="en-US" sz="1600" dirty="0">
                <a:latin typeface="Times New Roman" panose="02020603050405020304" pitchFamily="18" charset="0"/>
                <a:cs typeface="Times New Roman" panose="02020603050405020304" pitchFamily="18" charset="0"/>
              </a:rPr>
              <a:t>, 2020.</a:t>
            </a:r>
          </a:p>
          <a:p>
            <a:pPr marL="0" indent="0" algn="just" eaLnBrk="1" fontAlgn="auto" hangingPunct="1">
              <a:lnSpc>
                <a:spcPct val="100000"/>
              </a:lnSpc>
              <a:spcAft>
                <a:spcPts val="0"/>
              </a:spcAft>
              <a:buFont typeface="Arial" panose="020B0604020202020204" pitchFamily="34" charset="0"/>
              <a:buNone/>
              <a:defRPr/>
            </a:pPr>
            <a:endParaRPr lang="en-US" sz="1600" dirty="0">
              <a:latin typeface="Times New Roman" panose="02020603050405020304" pitchFamily="18" charset="0"/>
              <a:cs typeface="Times New Roman" panose="02020603050405020304" pitchFamily="18" charset="0"/>
            </a:endParaRPr>
          </a:p>
          <a:p>
            <a:pPr algn="just" eaLnBrk="1" fontAlgn="auto" hangingPunct="1">
              <a:lnSpc>
                <a:spcPct val="100000"/>
              </a:lnSpc>
              <a:spcAft>
                <a:spcPts val="0"/>
              </a:spcAft>
              <a:defRPr/>
            </a:pPr>
            <a:endParaRPr lang="en-IN" sz="1600" dirty="0">
              <a:latin typeface="Times New Roman" panose="02020603050405020304" pitchFamily="18" charset="0"/>
              <a:cs typeface="Times New Roman" panose="02020603050405020304" pitchFamily="18" charset="0"/>
            </a:endParaRPr>
          </a:p>
          <a:p>
            <a:pPr algn="just" eaLnBrk="1" fontAlgn="auto" hangingPunct="1">
              <a:lnSpc>
                <a:spcPct val="100000"/>
              </a:lnSpc>
              <a:spcAft>
                <a:spcPts val="0"/>
              </a:spcAft>
              <a:defRPr/>
            </a:pPr>
            <a:endParaRPr lang="en-US" sz="1600" dirty="0">
              <a:latin typeface="Times New Roman" panose="02020603050405020304" pitchFamily="18" charset="0"/>
              <a:cs typeface="Times New Roman" panose="02020603050405020304" pitchFamily="18" charset="0"/>
            </a:endParaRPr>
          </a:p>
          <a:p>
            <a:pPr algn="just" eaLnBrk="1" fontAlgn="auto" hangingPunct="1">
              <a:lnSpc>
                <a:spcPct val="100000"/>
              </a:lnSpc>
              <a:spcAft>
                <a:spcPts val="0"/>
              </a:spcAft>
              <a:defRPr/>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62BBA900-9D07-4EB0-5C30-5DD4F7B8B7AE}"/>
              </a:ext>
            </a:extLst>
          </p:cNvPr>
          <p:cNvSpPr>
            <a:spLocks noGrp="1"/>
          </p:cNvSpPr>
          <p:nvPr>
            <p:ph type="title"/>
          </p:nvPr>
        </p:nvSpPr>
        <p:spPr>
          <a:xfrm>
            <a:off x="504825" y="0"/>
            <a:ext cx="11517313" cy="1357460"/>
          </a:xfrm>
        </p:spPr>
        <p:txBody>
          <a:bodyPr>
            <a:normAutofit/>
          </a:bodyPr>
          <a:lstStyle/>
          <a:p>
            <a:pPr algn="ctr" eaLnBrk="1" hangingPunct="1"/>
            <a:r>
              <a:rPr lang="en-US" altLang="en-US" sz="3200" b="1" dirty="0">
                <a:latin typeface="Times New Roman" panose="02020603050405020304" pitchFamily="18" charset="0"/>
                <a:cs typeface="Times New Roman" panose="02020603050405020304" pitchFamily="18" charset="0"/>
              </a:rPr>
              <a:t>INTRODUCTION</a:t>
            </a:r>
            <a:endParaRPr lang="en-IN" alt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E4EA37-2E48-CF9A-928D-EB792B85F674}"/>
              </a:ext>
            </a:extLst>
          </p:cNvPr>
          <p:cNvSpPr>
            <a:spLocks noGrp="1"/>
          </p:cNvSpPr>
          <p:nvPr>
            <p:ph idx="1"/>
          </p:nvPr>
        </p:nvSpPr>
        <p:spPr>
          <a:xfrm>
            <a:off x="504825" y="1781666"/>
            <a:ext cx="10918825" cy="4914409"/>
          </a:xfrm>
        </p:spPr>
        <p:txBody>
          <a:bodyPr rtlCol="0">
            <a:normAutofit/>
          </a:bodyPr>
          <a:lstStyle/>
          <a:p>
            <a:pPr algn="just" eaLnBrk="1" fontAlgn="auto" hangingPunct="1">
              <a:lnSpc>
                <a:spcPct val="100000"/>
              </a:lnSpc>
              <a:spcAft>
                <a:spcPts val="0"/>
              </a:spcAft>
              <a:buFont typeface="Wingdings" panose="05000000000000000000" pitchFamily="2" charset="2"/>
              <a:buChar char="§"/>
              <a:defRPr/>
            </a:pPr>
            <a:r>
              <a:rPr lang="en-US" sz="1600" dirty="0">
                <a:latin typeface="Times New Roman" panose="02020603050405020304" pitchFamily="18" charset="0"/>
                <a:cs typeface="Times New Roman" panose="02020603050405020304" pitchFamily="18" charset="0"/>
              </a:rPr>
              <a:t>Artificial intelligence and machine learning continue to show promising results for a wide-range of cybersecurity applications.</a:t>
            </a:r>
          </a:p>
          <a:p>
            <a:pPr algn="just" eaLnBrk="1" fontAlgn="auto" hangingPunct="1">
              <a:lnSpc>
                <a:spcPct val="100000"/>
              </a:lnSpc>
              <a:spcAft>
                <a:spcPts val="0"/>
              </a:spcAft>
              <a:buFont typeface="Wingdings" panose="05000000000000000000" pitchFamily="2" charset="2"/>
              <a:buChar char="§"/>
              <a:defRPr/>
            </a:pPr>
            <a:endParaRPr lang="en-US" sz="1600" dirty="0">
              <a:latin typeface="Times New Roman" panose="02020603050405020304" pitchFamily="18" charset="0"/>
              <a:cs typeface="Times New Roman" panose="02020603050405020304" pitchFamily="18" charset="0"/>
            </a:endParaRPr>
          </a:p>
          <a:p>
            <a:pPr algn="just" eaLnBrk="1" fontAlgn="auto" hangingPunct="1">
              <a:lnSpc>
                <a:spcPct val="100000"/>
              </a:lnSpc>
              <a:spcAft>
                <a:spcPts val="0"/>
              </a:spcAft>
              <a:buFont typeface="Wingdings" panose="05000000000000000000" pitchFamily="2" charset="2"/>
              <a:buChar char="§"/>
              <a:defRPr/>
            </a:pPr>
            <a:r>
              <a:rPr lang="en-US" sz="1600" dirty="0">
                <a:latin typeface="Times New Roman" panose="02020603050405020304" pitchFamily="18" charset="0"/>
                <a:cs typeface="Times New Roman" panose="02020603050405020304" pitchFamily="18" charset="0"/>
              </a:rPr>
              <a:t>Deep Learning Techniques are used in computer vision - for instance, for image classification. </a:t>
            </a:r>
          </a:p>
          <a:p>
            <a:pPr algn="just" eaLnBrk="1" fontAlgn="auto" hangingPunct="1">
              <a:lnSpc>
                <a:spcPct val="100000"/>
              </a:lnSpc>
              <a:spcAft>
                <a:spcPts val="0"/>
              </a:spcAft>
              <a:buFont typeface="Wingdings" panose="05000000000000000000" pitchFamily="2" charset="2"/>
              <a:buChar char="§"/>
              <a:defRPr/>
            </a:pPr>
            <a:endParaRPr lang="en-US" sz="1600" dirty="0">
              <a:latin typeface="Times New Roman" panose="02020603050405020304" pitchFamily="18" charset="0"/>
              <a:cs typeface="Times New Roman" panose="02020603050405020304" pitchFamily="18" charset="0"/>
            </a:endParaRPr>
          </a:p>
          <a:p>
            <a:pPr algn="just" eaLnBrk="1" fontAlgn="auto" hangingPunct="1">
              <a:lnSpc>
                <a:spcPct val="100000"/>
              </a:lnSpc>
              <a:spcAft>
                <a:spcPts val="0"/>
              </a:spcAft>
              <a:buFont typeface="Wingdings" panose="05000000000000000000" pitchFamily="2" charset="2"/>
              <a:buChar char="§"/>
              <a:defRPr/>
            </a:pPr>
            <a:r>
              <a:rPr lang="en-US" sz="1600" dirty="0">
                <a:latin typeface="Times New Roman" panose="02020603050405020304" pitchFamily="18" charset="0"/>
                <a:cs typeface="Times New Roman" panose="02020603050405020304" pitchFamily="18" charset="0"/>
              </a:rPr>
              <a:t>Using a deep learning algorithm like CNN, a machine can be trained to achieve specific tasks by processing huge quantities of data and identifying patterns in it..</a:t>
            </a:r>
          </a:p>
          <a:p>
            <a:pPr marL="0" indent="0" algn="just" eaLnBrk="1" fontAlgn="auto" hangingPunct="1">
              <a:lnSpc>
                <a:spcPct val="100000"/>
              </a:lnSpc>
              <a:spcAft>
                <a:spcPts val="0"/>
              </a:spcAft>
              <a:buNone/>
              <a:defRPr/>
            </a:pPr>
            <a:endParaRPr lang="en-US" sz="1600" dirty="0">
              <a:latin typeface="Times New Roman" panose="02020603050405020304" pitchFamily="18" charset="0"/>
              <a:cs typeface="Times New Roman" panose="02020603050405020304" pitchFamily="18" charset="0"/>
            </a:endParaRPr>
          </a:p>
          <a:p>
            <a:pPr algn="just" eaLnBrk="1" fontAlgn="auto" hangingPunct="1">
              <a:lnSpc>
                <a:spcPct val="100000"/>
              </a:lnSpc>
              <a:spcAft>
                <a:spcPts val="0"/>
              </a:spcAft>
              <a:buFont typeface="Wingdings" panose="05000000000000000000" pitchFamily="2" charset="2"/>
              <a:buChar char="§"/>
              <a:defRPr/>
            </a:pPr>
            <a:r>
              <a:rPr lang="en-US" sz="1600" dirty="0">
                <a:latin typeface="Times New Roman" panose="02020603050405020304" pitchFamily="18" charset="0"/>
                <a:cs typeface="Times New Roman" panose="02020603050405020304" pitchFamily="18" charset="0"/>
              </a:rPr>
              <a:t>One of the most important tasks that is performed with this technology is Fake logo detection to assist in detecting fraudulent logo and other online infringements in real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8FE8-15F6-505F-1681-B7E0388C440A}"/>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ABSTRACT</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D755D3-C1AB-CE17-FCE9-3687E5A15848}"/>
              </a:ext>
            </a:extLst>
          </p:cNvPr>
          <p:cNvSpPr>
            <a:spLocks noGrp="1"/>
          </p:cNvSpPr>
          <p:nvPr>
            <p:ph idx="1"/>
          </p:nvPr>
        </p:nvSpPr>
        <p:spPr/>
        <p:txBody>
          <a:bodyPr>
            <a:normAutofit lnSpcReduction="10000"/>
          </a:bodyPr>
          <a:lstStyle/>
          <a:p>
            <a:pPr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Manholes are typically constructed with a cover or lid that can be removed to allow entry for inspection, maintenance, or repair of utility infrastructure such as sewers, storm drains, telecommunications, electrical, or gas systems. </a:t>
            </a:r>
          </a:p>
          <a:p>
            <a:pPr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Manholes are often located in public areas, and their covers need to be secure to prevent accidents. Manual observation, the traditional approach to monitoring manhole covers, faces challenges such as </a:t>
            </a:r>
            <a:r>
              <a:rPr lang="en-US" sz="1600" dirty="0" err="1">
                <a:latin typeface="Times New Roman" panose="02020603050405020304" pitchFamily="18" charset="0"/>
                <a:cs typeface="Times New Roman" panose="02020603050405020304" pitchFamily="18" charset="0"/>
              </a:rPr>
              <a:t>labour</a:t>
            </a:r>
            <a:r>
              <a:rPr lang="en-US" sz="1600" dirty="0">
                <a:latin typeface="Times New Roman" panose="02020603050405020304" pitchFamily="18" charset="0"/>
                <a:cs typeface="Times New Roman" panose="02020603050405020304" pitchFamily="18" charset="0"/>
              </a:rPr>
              <a:t> shortages and ethical concerns. </a:t>
            </a:r>
          </a:p>
          <a:p>
            <a:pPr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Identifying open or broken manholes using image processing algorithms faces challenges related to variable image quality, complex backgrounds, scale changes, and dynamic environmental conditions.</a:t>
            </a:r>
          </a:p>
          <a:p>
            <a:pPr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In response to this difficulty the aim of this project proposes an automated system architecture based on deep learning models to replace the manual examination process. </a:t>
            </a:r>
          </a:p>
          <a:p>
            <a:pPr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The project involves the development of a </a:t>
            </a:r>
            <a:r>
              <a:rPr lang="en-US" sz="1600" dirty="0" err="1">
                <a:latin typeface="Times New Roman" panose="02020603050405020304" pitchFamily="18" charset="0"/>
                <a:cs typeface="Times New Roman" panose="02020603050405020304" pitchFamily="18" charset="0"/>
              </a:rPr>
              <a:t>ManholeNet</a:t>
            </a:r>
            <a:r>
              <a:rPr lang="en-US" sz="1600" dirty="0">
                <a:latin typeface="Times New Roman" panose="02020603050405020304" pitchFamily="18" charset="0"/>
                <a:cs typeface="Times New Roman" panose="02020603050405020304" pitchFamily="18" charset="0"/>
              </a:rPr>
              <a:t> model capable of analyzing images of manhole covers. </a:t>
            </a:r>
          </a:p>
          <a:p>
            <a:pPr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Algorithms -  Yolo V8 ,Convolution Neural Networks.</a:t>
            </a:r>
          </a:p>
          <a:p>
            <a:pPr>
              <a:lnSpc>
                <a:spcPct val="150000"/>
              </a:lnSpc>
            </a:pPr>
            <a:endParaRPr lang="en-IN" sz="1600" dirty="0">
              <a:latin typeface="Times New Roman" panose="02020603050405020304" pitchFamily="18" charset="0"/>
              <a:cs typeface="Times New Roman" panose="02020603050405020304" pitchFamily="18" charset="0"/>
            </a:endParaRPr>
          </a:p>
          <a:p>
            <a:pPr>
              <a:lnSpc>
                <a:spcPct val="150000"/>
              </a:lnSpc>
            </a:pPr>
            <a:endParaRPr lang="en-IN" sz="1600" dirty="0"/>
          </a:p>
        </p:txBody>
      </p:sp>
    </p:spTree>
    <p:extLst>
      <p:ext uri="{BB962C8B-B14F-4D97-AF65-F5344CB8AC3E}">
        <p14:creationId xmlns:p14="http://schemas.microsoft.com/office/powerpoint/2010/main" val="35251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059B-49E0-42B2-0D89-381B12775F5D}"/>
              </a:ext>
            </a:extLst>
          </p:cNvPr>
          <p:cNvSpPr>
            <a:spLocks noGrp="1"/>
          </p:cNvSpPr>
          <p:nvPr>
            <p:ph type="title"/>
          </p:nvPr>
        </p:nvSpPr>
        <p:spPr>
          <a:xfrm>
            <a:off x="838200" y="1"/>
            <a:ext cx="10515600" cy="1690688"/>
          </a:xfrm>
        </p:spPr>
        <p:txBody>
          <a:bodyPr>
            <a:normAutofit/>
          </a:bodyPr>
          <a:lstStyle/>
          <a:p>
            <a:r>
              <a:rPr lang="en-IN" sz="3200" b="1" dirty="0">
                <a:latin typeface="Times New Roman" panose="02020603050405020304" pitchFamily="18" charset="0"/>
                <a:cs typeface="Times New Roman" panose="02020603050405020304" pitchFamily="18" charset="0"/>
              </a:rPr>
              <a:t>                      LITERATURE SURVEY</a:t>
            </a:r>
          </a:p>
        </p:txBody>
      </p:sp>
      <p:sp>
        <p:nvSpPr>
          <p:cNvPr id="3" name="Content Placeholder 2">
            <a:extLst>
              <a:ext uri="{FF2B5EF4-FFF2-40B4-BE49-F238E27FC236}">
                <a16:creationId xmlns:a16="http://schemas.microsoft.com/office/drawing/2014/main" id="{ABD59526-0A58-481A-ACC6-DD0856D22037}"/>
              </a:ext>
            </a:extLst>
          </p:cNvPr>
          <p:cNvSpPr>
            <a:spLocks noGrp="1"/>
          </p:cNvSpPr>
          <p:nvPr>
            <p:ph idx="1"/>
          </p:nvPr>
        </p:nvSpPr>
        <p:spPr/>
        <p:txBody>
          <a:bodyPr>
            <a:noAutofit/>
          </a:bodyPr>
          <a:lstStyle/>
          <a:p>
            <a:pPr marL="0" fontAlgn="t">
              <a:lnSpc>
                <a:spcPct val="107000"/>
              </a:lnSpc>
              <a:spcBef>
                <a:spcPts val="0"/>
              </a:spcBef>
              <a:spcAft>
                <a:spcPts val="800"/>
              </a:spcAft>
            </a:pPr>
            <a:r>
              <a:rPr lang="en-IN" sz="1200" b="1" i="0" u="none" strike="noStrike"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Paper Title 3:</a:t>
            </a: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Design and Implementation of Manhole Cover Safety Monitoring System based on Smart Light Pole</a:t>
            </a:r>
            <a:endParaRPr lang="en-IN" sz="1200" dirty="0">
              <a:latin typeface="Times New Roman" panose="02020603050405020304" pitchFamily="18" charset="0"/>
              <a:cs typeface="Times New Roman" panose="02020603050405020304" pitchFamily="18" charset="0"/>
            </a:endParaRPr>
          </a:p>
          <a:p>
            <a:pPr marL="0" fontAlgn="t">
              <a:lnSpc>
                <a:spcPct val="107000"/>
              </a:lnSpc>
              <a:spcBef>
                <a:spcPts val="0"/>
              </a:spcBef>
              <a:spcAft>
                <a:spcPts val="800"/>
              </a:spcAft>
            </a:pPr>
            <a:r>
              <a:rPr lang="en-US" sz="1200" b="1" i="0" u="none" strike="noStrike"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Author</a:t>
            </a:r>
            <a:r>
              <a:rPr lang="en-US" sz="1200" b="0" i="0" u="none" strike="noStrike"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lnSpc>
                <a:spcPct val="107000"/>
              </a:lnSpc>
              <a:spcBef>
                <a:spcPts val="0"/>
              </a:spcBef>
              <a:spcAft>
                <a:spcPts val="800"/>
              </a:spcAft>
            </a:pPr>
            <a:r>
              <a:rPr lang="en-US" sz="1200" b="1" i="0" u="none" strike="noStrike"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Year:</a:t>
            </a:r>
            <a:r>
              <a:rPr lang="en-US" sz="1200" b="0" i="0" u="none" strike="noStrike"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2022.</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objective of the study is to propose a safety monitoring system for manhole covers based on smart light poles.</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processes and controls various data related to manhole covers, including movement, loss, tilt, flooding, and positioning.</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The data frame is transmitted to the LoRa gateway of the nearby smart light pole using the LoRa communication protocol.</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STM32F103C8T6 microcontroller, LoRa communication protocol, and an integrated package for the terminal sensing control device</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Efficient and accurate realization of all-round and multi-modal safety linkage monitoring of urban manhole covers</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challenging  related  details about the algorithms</a:t>
            </a:r>
            <a:endParaRPr lang="en-IN" sz="1200" b="0" i="0" u="none" strike="noStrike" dirty="0">
              <a:effectLst/>
              <a:latin typeface="Times New Roman" panose="02020603050405020304" pitchFamily="18" charset="0"/>
              <a:cs typeface="Times New Roman" panose="02020603050405020304" pitchFamily="18" charset="0"/>
            </a:endParaRPr>
          </a:p>
          <a:p>
            <a:pPr marL="0" marR="0" indent="0" algn="l" rtl="0" eaLnBrk="1" fontAlgn="auto" latinLnBrk="0" hangingPunct="1">
              <a:lnSpc>
                <a:spcPct val="107000"/>
              </a:lnSpc>
              <a:spcBef>
                <a:spcPts val="0"/>
              </a:spcBef>
              <a:spcAft>
                <a:spcPts val="800"/>
              </a:spcAft>
            </a:pPr>
            <a:r>
              <a:rPr lang="en-IN" sz="1200" b="1" i="0" u="none" strike="noStrike"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Paper Title 4: </a:t>
            </a: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Detection and Localization of Manhole and Joint Covers in Radar Images by Support Vector Machine and Hough Transform</a:t>
            </a:r>
            <a:endParaRPr lang="en-IN" sz="1200" b="0" i="0" u="none" strike="noStrike" dirty="0">
              <a:effectLst/>
              <a:latin typeface="Times New Roman" panose="02020603050405020304" pitchFamily="18" charset="0"/>
              <a:cs typeface="Times New Roman" panose="02020603050405020304" pitchFamily="18" charset="0"/>
            </a:endParaRPr>
          </a:p>
          <a:p>
            <a:pPr marL="0" marR="0" indent="0" algn="l" rtl="0" eaLnBrk="1" fontAlgn="auto" latinLnBrk="0" hangingPunct="1">
              <a:lnSpc>
                <a:spcPct val="107000"/>
              </a:lnSpc>
              <a:spcBef>
                <a:spcPts val="0"/>
              </a:spcBef>
              <a:spcAft>
                <a:spcPts val="800"/>
              </a:spcAft>
            </a:pPr>
            <a:r>
              <a:rPr lang="en-US" sz="1200" b="1" i="0" u="none" strike="noStrike"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Author:</a:t>
            </a:r>
            <a:r>
              <a:rPr lang="en-IN" sz="1200" b="0" i="0" u="none" strike="noStrike" kern="1200" dirty="0">
                <a:solidFill>
                  <a:srgbClr val="000000"/>
                </a:solidFill>
                <a:effectLst/>
                <a:latin typeface="Times New Roman" panose="02020603050405020304" pitchFamily="18" charset="0"/>
                <a:cs typeface="Times New Roman" panose="02020603050405020304" pitchFamily="18" charset="0"/>
              </a:rPr>
              <a:t>Takahiro Yamaguchi, Tsukasa </a:t>
            </a:r>
            <a:r>
              <a:rPr lang="en-IN" sz="1200" b="0" i="0" u="none" strike="noStrike" kern="1200" dirty="0" err="1">
                <a:solidFill>
                  <a:srgbClr val="000000"/>
                </a:solidFill>
                <a:effectLst/>
                <a:latin typeface="Times New Roman" panose="02020603050405020304" pitchFamily="18" charset="0"/>
                <a:cs typeface="Times New Roman" panose="02020603050405020304" pitchFamily="18" charset="0"/>
              </a:rPr>
              <a:t>Mizutani</a:t>
            </a:r>
            <a:endParaRPr lang="en-IN" sz="1200" b="0" i="0" u="none" strike="noStrike" dirty="0">
              <a:effectLst/>
              <a:latin typeface="Times New Roman" panose="02020603050405020304" pitchFamily="18" charset="0"/>
              <a:cs typeface="Times New Roman" panose="02020603050405020304" pitchFamily="18" charset="0"/>
            </a:endParaRPr>
          </a:p>
          <a:p>
            <a:pPr marL="0" marR="0" indent="0" algn="l" rtl="0" eaLnBrk="1" fontAlgn="auto" latinLnBrk="0" hangingPunct="1">
              <a:lnSpc>
                <a:spcPct val="107000"/>
              </a:lnSpc>
              <a:spcBef>
                <a:spcPts val="0"/>
              </a:spcBef>
              <a:spcAft>
                <a:spcPts val="800"/>
              </a:spcAft>
            </a:pPr>
            <a:r>
              <a:rPr lang="en-US" sz="1200" b="1" i="0" u="none" strike="noStrike"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Year:</a:t>
            </a:r>
            <a:r>
              <a:rPr lang="en-US" sz="1200" b="0" i="0" u="none" strike="noStrike"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2021</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detection and localization of manhole and joint covers in radar images using a combination of Support Vector Machine (SVM) and Hough transform. </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Utilization of Ground Penetrating Radar (GPR) for capturing radar images.</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Development of a Support Vector Machine (SVM.</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Support Vector Machine (SVM): The machine learning model is trained with features extracted using Histogram of Oriented Gradient (HOG) and Laplacian filter.</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High Classification Accuracy: The SVM model achieved a classification accuracy of up to 98% for manhole, joint covers, and pavement sections</a:t>
            </a:r>
            <a:endParaRPr lang="en-IN" sz="1200" b="0" i="0" u="none" strike="noStrik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Times New Roman" panose="02020603050405020304" pitchFamily="18" charset="0"/>
                <a:cs typeface="Times New Roman" panose="02020603050405020304" pitchFamily="18" charset="0"/>
              </a:rPr>
              <a:t>The information provided does not include a reference link for further details and validation of the presented work.</a:t>
            </a:r>
            <a:endParaRPr lang="en-IN" sz="1200" b="0" i="0" u="none" strike="noStrike" dirty="0">
              <a:effectLst/>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81EFDA00-5E9C-DED6-6F96-FCA9C39AC92A}"/>
              </a:ext>
            </a:extLst>
          </p:cNvPr>
          <p:cNvGraphicFramePr>
            <a:graphicFrameLocks noGrp="1"/>
          </p:cNvGraphicFramePr>
          <p:nvPr>
            <p:extLst>
              <p:ext uri="{D42A27DB-BD31-4B8C-83A1-F6EECF244321}">
                <p14:modId xmlns:p14="http://schemas.microsoft.com/office/powerpoint/2010/main" val="391972573"/>
              </p:ext>
            </p:extLst>
          </p:nvPr>
        </p:nvGraphicFramePr>
        <p:xfrm>
          <a:off x="527901" y="1093509"/>
          <a:ext cx="11472421" cy="5581391"/>
        </p:xfrm>
        <a:graphic>
          <a:graphicData uri="http://schemas.openxmlformats.org/drawingml/2006/table">
            <a:tbl>
              <a:tblPr firstRow="1">
                <a:tableStyleId>{073A0DAA-6AF3-43AB-8588-CEC1D06C72B9}</a:tableStyleId>
              </a:tblPr>
              <a:tblGrid>
                <a:gridCol w="2691856">
                  <a:extLst>
                    <a:ext uri="{9D8B030D-6E8A-4147-A177-3AD203B41FA5}">
                      <a16:colId xmlns:a16="http://schemas.microsoft.com/office/drawing/2014/main" val="93563469"/>
                    </a:ext>
                  </a:extLst>
                </a:gridCol>
                <a:gridCol w="2101504">
                  <a:extLst>
                    <a:ext uri="{9D8B030D-6E8A-4147-A177-3AD203B41FA5}">
                      <a16:colId xmlns:a16="http://schemas.microsoft.com/office/drawing/2014/main" val="3111472911"/>
                    </a:ext>
                  </a:extLst>
                </a:gridCol>
                <a:gridCol w="2369782">
                  <a:extLst>
                    <a:ext uri="{9D8B030D-6E8A-4147-A177-3AD203B41FA5}">
                      <a16:colId xmlns:a16="http://schemas.microsoft.com/office/drawing/2014/main" val="43369669"/>
                    </a:ext>
                  </a:extLst>
                </a:gridCol>
                <a:gridCol w="2146219">
                  <a:extLst>
                    <a:ext uri="{9D8B030D-6E8A-4147-A177-3AD203B41FA5}">
                      <a16:colId xmlns:a16="http://schemas.microsoft.com/office/drawing/2014/main" val="681646969"/>
                    </a:ext>
                  </a:extLst>
                </a:gridCol>
                <a:gridCol w="2163060">
                  <a:extLst>
                    <a:ext uri="{9D8B030D-6E8A-4147-A177-3AD203B41FA5}">
                      <a16:colId xmlns:a16="http://schemas.microsoft.com/office/drawing/2014/main" val="3264686290"/>
                    </a:ext>
                  </a:extLst>
                </a:gridCol>
              </a:tblGrid>
              <a:tr h="442760">
                <a:tc>
                  <a:txBody>
                    <a:bodyPr/>
                    <a:lstStyle/>
                    <a:p>
                      <a:pPr algn="ctr">
                        <a:lnSpc>
                          <a:spcPct val="107000"/>
                        </a:lnSpc>
                        <a:spcAft>
                          <a:spcPts val="800"/>
                        </a:spcAft>
                      </a:pPr>
                      <a:r>
                        <a:rPr lang="en-IN" sz="1600" b="1" dirty="0">
                          <a:effectLst/>
                          <a:latin typeface="Times New Roman" panose="02020603050405020304" pitchFamily="18" charset="0"/>
                          <a:cs typeface="Times New Roman" panose="02020603050405020304" pitchFamily="18" charset="0"/>
                        </a:rPr>
                        <a:t>Paper Info</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73" marR="7773" marT="7773" marB="7773">
                    <a:lnB w="38100" cmpd="sng">
                      <a:noFill/>
                    </a:lnB>
                  </a:tcPr>
                </a:tc>
                <a:tc>
                  <a:txBody>
                    <a:bodyPr/>
                    <a:lstStyle/>
                    <a:p>
                      <a:pPr algn="ctr">
                        <a:lnSpc>
                          <a:spcPct val="107000"/>
                        </a:lnSpc>
                        <a:spcAft>
                          <a:spcPts val="800"/>
                        </a:spcAft>
                      </a:pPr>
                      <a:r>
                        <a:rPr lang="en-IN" sz="1600" b="1" dirty="0">
                          <a:effectLst/>
                          <a:latin typeface="Times New Roman" panose="02020603050405020304" pitchFamily="18" charset="0"/>
                          <a:cs typeface="Times New Roman" panose="02020603050405020304" pitchFamily="18" charset="0"/>
                        </a:rPr>
                        <a:t>Methodology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73" marR="7773" marT="7773" marB="7773"/>
                </a:tc>
                <a:tc>
                  <a:txBody>
                    <a:bodyPr/>
                    <a:lstStyle/>
                    <a:p>
                      <a:pPr algn="ctr">
                        <a:lnSpc>
                          <a:spcPct val="107000"/>
                        </a:lnSpc>
                        <a:spcAft>
                          <a:spcPts val="800"/>
                        </a:spcAft>
                      </a:pPr>
                      <a:r>
                        <a:rPr lang="en-IN" sz="1600" b="1" dirty="0">
                          <a:effectLst/>
                          <a:latin typeface="Times New Roman" panose="02020603050405020304" pitchFamily="18" charset="0"/>
                          <a:cs typeface="Times New Roman" panose="02020603050405020304" pitchFamily="18" charset="0"/>
                        </a:rPr>
                        <a:t>Algorithm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73" marR="7773" marT="7773" marB="7773"/>
                </a:tc>
                <a:tc>
                  <a:txBody>
                    <a:bodyPr/>
                    <a:lstStyle/>
                    <a:p>
                      <a:pPr algn="ctr">
                        <a:lnSpc>
                          <a:spcPct val="107000"/>
                        </a:lnSpc>
                        <a:spcAft>
                          <a:spcPts val="800"/>
                        </a:spcAft>
                      </a:pPr>
                      <a:r>
                        <a:rPr lang="en-IN" sz="1600" b="1" dirty="0">
                          <a:effectLst/>
                          <a:latin typeface="Times New Roman" panose="02020603050405020304" pitchFamily="18" charset="0"/>
                          <a:cs typeface="Times New Roman" panose="02020603050405020304" pitchFamily="18" charset="0"/>
                        </a:rPr>
                        <a:t>Merits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73" marR="7773" marT="7773" marB="7773"/>
                </a:tc>
                <a:tc>
                  <a:txBody>
                    <a:bodyPr/>
                    <a:lstStyle/>
                    <a:p>
                      <a:pPr algn="ctr">
                        <a:lnSpc>
                          <a:spcPct val="107000"/>
                        </a:lnSpc>
                        <a:spcAft>
                          <a:spcPts val="800"/>
                        </a:spcAft>
                      </a:pPr>
                      <a:r>
                        <a:rPr lang="en-IN" sz="1600" b="1" dirty="0">
                          <a:effectLst/>
                          <a:latin typeface="Times New Roman" panose="02020603050405020304" pitchFamily="18" charset="0"/>
                          <a:cs typeface="Times New Roman" panose="02020603050405020304" pitchFamily="18" charset="0"/>
                        </a:rPr>
                        <a:t>Demerits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773" marR="7773" marT="7773" marB="7773"/>
                </a:tc>
                <a:extLst>
                  <a:ext uri="{0D108BD9-81ED-4DB2-BD59-A6C34878D82A}">
                    <a16:rowId xmlns:a16="http://schemas.microsoft.com/office/drawing/2014/main" val="456184453"/>
                  </a:ext>
                </a:extLst>
              </a:tr>
              <a:tr h="2317238">
                <a:tc>
                  <a:txBody>
                    <a:bodyPr/>
                    <a:lstStyle/>
                    <a:p>
                      <a:pPr>
                        <a:lnSpc>
                          <a:spcPct val="107000"/>
                        </a:lnSpc>
                        <a:spcAft>
                          <a:spcPts val="800"/>
                        </a:spcAft>
                      </a:pPr>
                      <a:r>
                        <a:rPr lang="en-IN" sz="1600" b="1" kern="1200" dirty="0">
                          <a:solidFill>
                            <a:schemeClr val="dk1"/>
                          </a:solidFill>
                          <a:effectLst/>
                          <a:latin typeface="Times New Roman" panose="02020603050405020304" pitchFamily="18" charset="0"/>
                          <a:cs typeface="Times New Roman" panose="02020603050405020304" pitchFamily="18" charset="0"/>
                        </a:rPr>
                        <a:t>1     </a:t>
                      </a:r>
                      <a:r>
                        <a:rPr lang="en-US" sz="1600" b="0" kern="1200" dirty="0">
                          <a:solidFill>
                            <a:schemeClr val="dk1"/>
                          </a:solidFill>
                          <a:effectLst/>
                          <a:latin typeface="Times New Roman" panose="02020603050405020304" pitchFamily="18" charset="0"/>
                          <a:cs typeface="Times New Roman" panose="02020603050405020304" pitchFamily="18" charset="0"/>
                        </a:rPr>
                        <a:t>Real-time Detection of Road Manhole Covers with a Deep Learning Model</a:t>
                      </a:r>
                      <a:endParaRPr lang="en-IN" sz="1600" b="1"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US" sz="1600" b="1" dirty="0">
                          <a:effectLst/>
                          <a:latin typeface="Times New Roman" panose="02020603050405020304" pitchFamily="18" charset="0"/>
                          <a:cs typeface="Times New Roman" panose="02020603050405020304" pitchFamily="18" charset="0"/>
                        </a:rPr>
                        <a:t>Author</a:t>
                      </a:r>
                      <a:r>
                        <a:rPr lang="en-US" sz="1600" b="0" dirty="0">
                          <a:effectLst/>
                          <a:latin typeface="Times New Roman" panose="02020603050405020304" pitchFamily="18" charset="0"/>
                          <a:cs typeface="Times New Roman" panose="02020603050405020304" pitchFamily="18" charset="0"/>
                        </a:rPr>
                        <a:t>: </a:t>
                      </a:r>
                      <a:r>
                        <a:rPr lang="en-IN" sz="1600" b="0" kern="1200" dirty="0">
                          <a:solidFill>
                            <a:schemeClr val="dk1"/>
                          </a:solidFill>
                          <a:effectLst/>
                          <a:latin typeface="Times New Roman" panose="02020603050405020304" pitchFamily="18" charset="0"/>
                          <a:cs typeface="Times New Roman" panose="02020603050405020304" pitchFamily="18" charset="0"/>
                        </a:rPr>
                        <a:t>Mehmet </a:t>
                      </a:r>
                      <a:r>
                        <a:rPr lang="en-IN" sz="1600" b="0" kern="1200" dirty="0" err="1">
                          <a:solidFill>
                            <a:schemeClr val="dk1"/>
                          </a:solidFill>
                          <a:effectLst/>
                          <a:latin typeface="Times New Roman" panose="02020603050405020304" pitchFamily="18" charset="0"/>
                          <a:cs typeface="Times New Roman" panose="02020603050405020304" pitchFamily="18" charset="0"/>
                        </a:rPr>
                        <a:t>Akif</a:t>
                      </a:r>
                      <a:r>
                        <a:rPr lang="en-IN" sz="1600" b="0" kern="1200" dirty="0">
                          <a:solidFill>
                            <a:schemeClr val="dk1"/>
                          </a:solidFill>
                          <a:effectLst/>
                          <a:latin typeface="Times New Roman" panose="02020603050405020304" pitchFamily="18" charset="0"/>
                          <a:cs typeface="Times New Roman" panose="02020603050405020304" pitchFamily="18" charset="0"/>
                        </a:rPr>
                        <a:t> </a:t>
                      </a:r>
                      <a:r>
                        <a:rPr lang="en-IN" sz="1600" b="0" kern="1200" dirty="0" err="1">
                          <a:solidFill>
                            <a:schemeClr val="dk1"/>
                          </a:solidFill>
                          <a:effectLst/>
                          <a:latin typeface="Times New Roman" panose="02020603050405020304" pitchFamily="18" charset="0"/>
                          <a:cs typeface="Times New Roman" panose="02020603050405020304" pitchFamily="18" charset="0"/>
                        </a:rPr>
                        <a:t>Yaman</a:t>
                      </a:r>
                      <a:r>
                        <a:rPr lang="en-IN" sz="1600" b="0" kern="1200" dirty="0">
                          <a:solidFill>
                            <a:schemeClr val="dk1"/>
                          </a:solidFill>
                          <a:effectLst/>
                          <a:latin typeface="Times New Roman" panose="02020603050405020304" pitchFamily="18" charset="0"/>
                          <a:cs typeface="Times New Roman" panose="02020603050405020304" pitchFamily="18" charset="0"/>
                        </a:rPr>
                        <a:t>, Frank </a:t>
                      </a:r>
                      <a:r>
                        <a:rPr lang="en-IN" sz="1600" b="0" kern="1200" dirty="0" err="1">
                          <a:solidFill>
                            <a:schemeClr val="dk1"/>
                          </a:solidFill>
                          <a:effectLst/>
                          <a:latin typeface="Times New Roman" panose="02020603050405020304" pitchFamily="18" charset="0"/>
                          <a:cs typeface="Times New Roman" panose="02020603050405020304" pitchFamily="18" charset="0"/>
                        </a:rPr>
                        <a:t>Rattay</a:t>
                      </a:r>
                      <a:r>
                        <a:rPr lang="en-IN" sz="1600" b="0" kern="1200" dirty="0">
                          <a:solidFill>
                            <a:schemeClr val="dk1"/>
                          </a:solidFill>
                          <a:effectLst/>
                          <a:latin typeface="Times New Roman" panose="02020603050405020304" pitchFamily="18" charset="0"/>
                          <a:cs typeface="Times New Roman" panose="02020603050405020304" pitchFamily="18" charset="0"/>
                        </a:rPr>
                        <a:t>, </a:t>
                      </a:r>
                      <a:r>
                        <a:rPr lang="en-IN" sz="1600" b="0" kern="1200" dirty="0" err="1">
                          <a:solidFill>
                            <a:schemeClr val="dk1"/>
                          </a:solidFill>
                          <a:effectLst/>
                          <a:latin typeface="Times New Roman" panose="02020603050405020304" pitchFamily="18" charset="0"/>
                          <a:cs typeface="Times New Roman" panose="02020603050405020304" pitchFamily="18" charset="0"/>
                        </a:rPr>
                        <a:t>Abdulhamit</a:t>
                      </a:r>
                      <a:r>
                        <a:rPr lang="en-IN" sz="1600" b="0" kern="1200" dirty="0">
                          <a:solidFill>
                            <a:schemeClr val="dk1"/>
                          </a:solidFill>
                          <a:effectLst/>
                          <a:latin typeface="Times New Roman" panose="02020603050405020304" pitchFamily="18" charset="0"/>
                          <a:cs typeface="Times New Roman" panose="02020603050405020304" pitchFamily="18" charset="0"/>
                        </a:rPr>
                        <a:t> </a:t>
                      </a:r>
                      <a:r>
                        <a:rPr lang="en-IN" sz="1600" b="0" kern="1200" dirty="0" err="1">
                          <a:solidFill>
                            <a:schemeClr val="dk1"/>
                          </a:solidFill>
                          <a:effectLst/>
                          <a:latin typeface="Times New Roman" panose="02020603050405020304" pitchFamily="18" charset="0"/>
                          <a:cs typeface="Times New Roman" panose="02020603050405020304" pitchFamily="18" charset="0"/>
                        </a:rPr>
                        <a:t>Subasi</a:t>
                      </a:r>
                      <a:endParaRPr lang="en-US" sz="1600" b="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US" sz="1600" b="0" baseline="0" dirty="0">
                          <a:effectLst/>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cs typeface="Times New Roman" panose="02020603050405020304" pitchFamily="18" charset="0"/>
                        </a:rPr>
                        <a:t>Year:</a:t>
                      </a:r>
                      <a:r>
                        <a:rPr lang="en-US" sz="1600" dirty="0">
                          <a:effectLst/>
                          <a:latin typeface="Times New Roman" panose="02020603050405020304" pitchFamily="18" charset="0"/>
                          <a:cs typeface="Times New Roman" panose="02020603050405020304" pitchFamily="18" charset="0"/>
                        </a:rPr>
                        <a:t>2021.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1600" b="0" kern="1200" dirty="0">
                          <a:solidFill>
                            <a:schemeClr val="dk1"/>
                          </a:solidFill>
                          <a:effectLst/>
                          <a:latin typeface="Times New Roman" panose="02020603050405020304" pitchFamily="18" charset="0"/>
                          <a:cs typeface="Times New Roman" panose="02020603050405020304" pitchFamily="18" charset="0"/>
                        </a:rPr>
                        <a:t>The MGB-YOLO model was developed by optimizing the YOLOv5s network with MobileNet-V3, Global Attention Mechanism (GAM), and Bottleneck CSP. </a:t>
                      </a:r>
                      <a:endParaRPr lang="en-IN" sz="1600" dirty="0">
                        <a:latin typeface="Times New Roman" panose="02020603050405020304" pitchFamily="18" charset="0"/>
                        <a:cs typeface="Times New Roman" panose="02020603050405020304" pitchFamily="18" charset="0"/>
                      </a:endParaRPr>
                    </a:p>
                  </a:txBody>
                  <a:tcPr marL="9525" marR="9525" marT="9525" marB="9525">
                    <a:lnL w="12700" cmpd="sng">
                      <a:noFill/>
                    </a:lnL>
                  </a:tcPr>
                </a:tc>
                <a:tc>
                  <a:txBody>
                    <a:bodyPr/>
                    <a:lstStyle/>
                    <a:p>
                      <a:r>
                        <a:rPr lang="en-US" sz="1600" b="0" kern="1200" dirty="0">
                          <a:solidFill>
                            <a:schemeClr val="dk1"/>
                          </a:solidFill>
                          <a:effectLst/>
                          <a:latin typeface="Times New Roman" panose="02020603050405020304" pitchFamily="18" charset="0"/>
                          <a:cs typeface="Times New Roman" panose="02020603050405020304" pitchFamily="18" charset="0"/>
                        </a:rPr>
                        <a:t>MGB-YOLO model incorporates MobileNet-V3, GAM, and Bottleneck CSP into the YOLOv5s network for optimized performance</a:t>
                      </a:r>
                      <a:endParaRPr lang="en-IN" sz="1600" dirty="0">
                        <a:latin typeface="Times New Roman" panose="02020603050405020304" pitchFamily="18" charset="0"/>
                        <a:cs typeface="Times New Roman" panose="02020603050405020304" pitchFamily="18" charset="0"/>
                      </a:endParaRPr>
                    </a:p>
                  </a:txBody>
                  <a:tcPr marL="9525" marR="9525" marT="9525" marB="9525"/>
                </a:tc>
                <a:tc>
                  <a:txBody>
                    <a:bodyPr/>
                    <a:lstStyle/>
                    <a:p>
                      <a:r>
                        <a:rPr lang="en-US" sz="1600" b="0" kern="1200" dirty="0">
                          <a:solidFill>
                            <a:schemeClr val="dk1"/>
                          </a:solidFill>
                          <a:effectLst/>
                          <a:latin typeface="Times New Roman" panose="02020603050405020304" pitchFamily="18" charset="0"/>
                          <a:cs typeface="Times New Roman" panose="02020603050405020304" pitchFamily="18" charset="0"/>
                        </a:rPr>
                        <a:t>Achieved an impressive accuracy of 96.6%.</a:t>
                      </a:r>
                    </a:p>
                    <a:p>
                      <a:r>
                        <a:rPr lang="en-US" sz="1600" b="0" kern="1200" dirty="0">
                          <a:solidFill>
                            <a:schemeClr val="dk1"/>
                          </a:solidFill>
                          <a:effectLst/>
                          <a:latin typeface="Times New Roman" panose="02020603050405020304" pitchFamily="18" charset="0"/>
                          <a:cs typeface="Times New Roman" panose="02020603050405020304" pitchFamily="18" charset="0"/>
                        </a:rPr>
                        <a:t>Outperformed existing models (Faster RCNN, SSD, YOLOv5s, YOLOv7, YOLOv8s) with increased mean average precision (MAP).</a:t>
                      </a:r>
                    </a:p>
                    <a:p>
                      <a:endParaRPr lang="en-IN" sz="1600" dirty="0">
                        <a:latin typeface="Times New Roman" panose="02020603050405020304" pitchFamily="18" charset="0"/>
                        <a:cs typeface="Times New Roman" panose="02020603050405020304" pitchFamily="18" charset="0"/>
                      </a:endParaRPr>
                    </a:p>
                  </a:txBody>
                  <a:tcPr marL="9525" marR="9525" marT="9525" marB="9525"/>
                </a:tc>
                <a:tc>
                  <a:txBody>
                    <a:bodyPr/>
                    <a:lstStyle/>
                    <a:p>
                      <a:r>
                        <a:rPr lang="en-US" sz="1600" b="0" kern="1200" dirty="0">
                          <a:solidFill>
                            <a:schemeClr val="dk1"/>
                          </a:solidFill>
                          <a:effectLst/>
                          <a:latin typeface="Times New Roman" panose="02020603050405020304" pitchFamily="18" charset="0"/>
                          <a:cs typeface="Times New Roman" panose="02020603050405020304" pitchFamily="18" charset="0"/>
                        </a:rPr>
                        <a:t>The model's performance with real-time detection standards.</a:t>
                      </a:r>
                      <a:endParaRPr lang="en-IN" sz="1600" dirty="0">
                        <a:latin typeface="Times New Roman" panose="02020603050405020304" pitchFamily="18" charset="0"/>
                        <a:cs typeface="Times New Roman" panose="02020603050405020304" pitchFamily="18" charset="0"/>
                      </a:endParaRPr>
                    </a:p>
                  </a:txBody>
                  <a:tcPr marL="9525" marR="9525" marT="9525" marB="9525"/>
                </a:tc>
                <a:extLst>
                  <a:ext uri="{0D108BD9-81ED-4DB2-BD59-A6C34878D82A}">
                    <a16:rowId xmlns:a16="http://schemas.microsoft.com/office/drawing/2014/main" val="3604991017"/>
                  </a:ext>
                </a:extLst>
              </a:tr>
              <a:tr h="2821393">
                <a:tc>
                  <a:txBody>
                    <a:bodyPr/>
                    <a:lstStyle/>
                    <a:p>
                      <a:pPr marL="0" marR="0" indent="0" algn="l" defTabSz="914400" rtl="0" eaLnBrk="1" fontAlgn="auto" latinLnBrk="0" hangingPunct="1">
                        <a:lnSpc>
                          <a:spcPct val="107000"/>
                        </a:lnSpc>
                        <a:spcBef>
                          <a:spcPts val="0"/>
                        </a:spcBef>
                        <a:spcAft>
                          <a:spcPts val="800"/>
                        </a:spcAft>
                        <a:buClrTx/>
                        <a:buSzTx/>
                        <a:buFontTx/>
                        <a:buNone/>
                        <a:tabLst/>
                        <a:defRPr/>
                      </a:pPr>
                      <a:r>
                        <a:rPr lang="en-IN" sz="1600" b="1" dirty="0">
                          <a:effectLst/>
                          <a:latin typeface="Times New Roman" panose="02020603050405020304" pitchFamily="18" charset="0"/>
                          <a:cs typeface="Times New Roman" panose="02020603050405020304" pitchFamily="18" charset="0"/>
                        </a:rPr>
                        <a:t> 2:       </a:t>
                      </a:r>
                      <a:r>
                        <a:rPr lang="en-US" sz="1600" b="0" kern="1200" dirty="0">
                          <a:solidFill>
                            <a:schemeClr val="dk1"/>
                          </a:solidFill>
                          <a:effectLst/>
                          <a:latin typeface="Times New Roman" panose="02020603050405020304" pitchFamily="18" charset="0"/>
                          <a:cs typeface="Times New Roman" panose="02020603050405020304" pitchFamily="18" charset="0"/>
                        </a:rPr>
                        <a:t>Data-Augmented Deep Learning Models for Abnormal Road Manhole Cover Detection</a:t>
                      </a:r>
                    </a:p>
                    <a:p>
                      <a:pPr marL="0" marR="0" indent="0" algn="l" defTabSz="914400" rtl="0" eaLnBrk="1" fontAlgn="auto" latinLnBrk="0" hangingPunct="1">
                        <a:lnSpc>
                          <a:spcPct val="107000"/>
                        </a:lnSpc>
                        <a:spcBef>
                          <a:spcPts val="0"/>
                        </a:spcBef>
                        <a:spcAft>
                          <a:spcPts val="800"/>
                        </a:spcAft>
                        <a:buClrTx/>
                        <a:buSzTx/>
                        <a:buFontTx/>
                        <a:buNone/>
                        <a:tabLst/>
                        <a:defRPr/>
                      </a:pPr>
                      <a:r>
                        <a:rPr lang="en-US" sz="1600" b="1" dirty="0">
                          <a:effectLst/>
                          <a:latin typeface="Times New Roman" panose="02020603050405020304" pitchFamily="18" charset="0"/>
                          <a:cs typeface="Times New Roman" panose="02020603050405020304" pitchFamily="18" charset="0"/>
                        </a:rPr>
                        <a:t>Author:</a:t>
                      </a:r>
                      <a:r>
                        <a:rPr lang="en-IN" sz="1600" b="0" kern="1200" dirty="0">
                          <a:solidFill>
                            <a:schemeClr val="dk1"/>
                          </a:solidFill>
                          <a:effectLst/>
                          <a:latin typeface="Times New Roman" panose="02020603050405020304" pitchFamily="18" charset="0"/>
                          <a:cs typeface="Times New Roman" panose="02020603050405020304" pitchFamily="18" charset="0"/>
                        </a:rPr>
                        <a:t>Mehmet </a:t>
                      </a:r>
                      <a:r>
                        <a:rPr lang="en-IN" sz="1600" b="0" kern="1200" dirty="0" err="1">
                          <a:solidFill>
                            <a:schemeClr val="dk1"/>
                          </a:solidFill>
                          <a:effectLst/>
                          <a:latin typeface="Times New Roman" panose="02020603050405020304" pitchFamily="18" charset="0"/>
                          <a:cs typeface="Times New Roman" panose="02020603050405020304" pitchFamily="18" charset="0"/>
                        </a:rPr>
                        <a:t>Akif</a:t>
                      </a:r>
                      <a:r>
                        <a:rPr lang="en-IN" sz="1600" b="0" kern="1200" dirty="0">
                          <a:solidFill>
                            <a:schemeClr val="dk1"/>
                          </a:solidFill>
                          <a:effectLst/>
                          <a:latin typeface="Times New Roman" panose="02020603050405020304" pitchFamily="18" charset="0"/>
                          <a:cs typeface="Times New Roman" panose="02020603050405020304" pitchFamily="18" charset="0"/>
                        </a:rPr>
                        <a:t> </a:t>
                      </a:r>
                      <a:r>
                        <a:rPr lang="en-IN" sz="1600" b="0" kern="1200" dirty="0" err="1">
                          <a:solidFill>
                            <a:schemeClr val="dk1"/>
                          </a:solidFill>
                          <a:effectLst/>
                          <a:latin typeface="Times New Roman" panose="02020603050405020304" pitchFamily="18" charset="0"/>
                          <a:cs typeface="Times New Roman" panose="02020603050405020304" pitchFamily="18" charset="0"/>
                        </a:rPr>
                        <a:t>Yaman</a:t>
                      </a:r>
                      <a:r>
                        <a:rPr lang="en-IN" sz="1600" b="0" kern="1200" dirty="0">
                          <a:solidFill>
                            <a:schemeClr val="dk1"/>
                          </a:solidFill>
                          <a:effectLst/>
                          <a:latin typeface="Times New Roman" panose="02020603050405020304" pitchFamily="18" charset="0"/>
                          <a:cs typeface="Times New Roman" panose="02020603050405020304" pitchFamily="18" charset="0"/>
                        </a:rPr>
                        <a:t>, Frank </a:t>
                      </a:r>
                      <a:r>
                        <a:rPr lang="en-IN" sz="1600" b="0" kern="1200" dirty="0" err="1">
                          <a:solidFill>
                            <a:schemeClr val="dk1"/>
                          </a:solidFill>
                          <a:effectLst/>
                          <a:latin typeface="Times New Roman" panose="02020603050405020304" pitchFamily="18" charset="0"/>
                          <a:cs typeface="Times New Roman" panose="02020603050405020304" pitchFamily="18" charset="0"/>
                        </a:rPr>
                        <a:t>Rattay</a:t>
                      </a:r>
                      <a:r>
                        <a:rPr lang="en-US" sz="1600" b="1" dirty="0">
                          <a:effectLst/>
                          <a:latin typeface="Times New Roman" panose="02020603050405020304" pitchFamily="18" charset="0"/>
                          <a:cs typeface="Times New Roman" panose="02020603050405020304" pitchFamily="18" charset="0"/>
                        </a:rPr>
                        <a:t>,</a:t>
                      </a:r>
                    </a:p>
                    <a:p>
                      <a:pPr marL="0" marR="0" indent="0" algn="l" defTabSz="914400" rtl="0" eaLnBrk="1" fontAlgn="auto" latinLnBrk="0" hangingPunct="1">
                        <a:lnSpc>
                          <a:spcPct val="107000"/>
                        </a:lnSpc>
                        <a:spcBef>
                          <a:spcPts val="0"/>
                        </a:spcBef>
                        <a:spcAft>
                          <a:spcPts val="800"/>
                        </a:spcAft>
                        <a:buClrTx/>
                        <a:buSzTx/>
                        <a:buFontTx/>
                        <a:buNone/>
                        <a:tabLst/>
                        <a:defRPr/>
                      </a:pPr>
                      <a:r>
                        <a:rPr lang="en-US" sz="1600" b="1" dirty="0">
                          <a:effectLst/>
                          <a:latin typeface="Times New Roman" panose="02020603050405020304" pitchFamily="18" charset="0"/>
                          <a:cs typeface="Times New Roman" panose="02020603050405020304" pitchFamily="18" charset="0"/>
                        </a:rPr>
                        <a:t>Year:</a:t>
                      </a:r>
                      <a:r>
                        <a:rPr lang="en-US" sz="1600" dirty="0">
                          <a:effectLst/>
                          <a:latin typeface="Times New Roman" panose="02020603050405020304" pitchFamily="18" charset="0"/>
                          <a:cs typeface="Times New Roman" panose="02020603050405020304" pitchFamily="18" charset="0"/>
                        </a:rPr>
                        <a:t>2021</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lnT w="12700" cmpd="sng">
                      <a:noFill/>
                    </a:lnT>
                  </a:tcPr>
                </a:tc>
                <a:tc>
                  <a:txBody>
                    <a:bodyPr/>
                    <a:lstStyle/>
                    <a:p>
                      <a:pPr marL="285750" indent="-285750">
                        <a:buFont typeface="Wingdings" panose="05000000000000000000" pitchFamily="2" charset="2"/>
                        <a:buChar char="§"/>
                      </a:pPr>
                      <a:r>
                        <a:rPr lang="en-US" sz="1600" b="0" kern="1200" dirty="0">
                          <a:solidFill>
                            <a:schemeClr val="dk1"/>
                          </a:solidFill>
                          <a:effectLst/>
                          <a:latin typeface="Times New Roman" panose="02020603050405020304" pitchFamily="18" charset="0"/>
                          <a:cs typeface="Times New Roman" panose="02020603050405020304" pitchFamily="18" charset="0"/>
                        </a:rPr>
                        <a:t>Extraction of manhole cover samples using a method proposed by the authors.</a:t>
                      </a:r>
                    </a:p>
                    <a:p>
                      <a:pPr marL="285750" indent="-285750">
                        <a:buFont typeface="Wingdings" panose="05000000000000000000" pitchFamily="2" charset="2"/>
                        <a:buChar char="§"/>
                      </a:pPr>
                      <a:r>
                        <a:rPr lang="en-US" sz="1600" b="0" kern="1200" dirty="0">
                          <a:solidFill>
                            <a:schemeClr val="dk1"/>
                          </a:solidFill>
                          <a:effectLst/>
                          <a:latin typeface="Times New Roman" panose="02020603050405020304" pitchFamily="18" charset="0"/>
                          <a:cs typeface="Times New Roman" panose="02020603050405020304" pitchFamily="18" charset="0"/>
                        </a:rPr>
                        <a:t>Application of a simple copy and paste algorithm to improve the model's effectiveness.</a:t>
                      </a:r>
                    </a:p>
                    <a:p>
                      <a:endParaRPr lang="en-IN" sz="1600" dirty="0">
                        <a:latin typeface="Times New Roman" panose="02020603050405020304" pitchFamily="18" charset="0"/>
                        <a:cs typeface="Times New Roman" panose="02020603050405020304" pitchFamily="18" charset="0"/>
                      </a:endParaRPr>
                    </a:p>
                  </a:txBody>
                  <a:tcPr marL="9525" marR="9525" marT="9525" marB="9525"/>
                </a:tc>
                <a:tc>
                  <a:txBody>
                    <a:bodyPr/>
                    <a:lstStyle/>
                    <a:p>
                      <a:pPr marL="285750" indent="-285750">
                        <a:buFont typeface="Wingdings" panose="05000000000000000000" pitchFamily="2" charset="2"/>
                        <a:buChar char="§"/>
                      </a:pPr>
                      <a:r>
                        <a:rPr lang="en-US" sz="1600" b="0" kern="1200" dirty="0">
                          <a:solidFill>
                            <a:schemeClr val="dk1"/>
                          </a:solidFill>
                          <a:effectLst/>
                          <a:latin typeface="Times New Roman" panose="02020603050405020304" pitchFamily="18" charset="0"/>
                          <a:cs typeface="Times New Roman" panose="02020603050405020304" pitchFamily="18" charset="0"/>
                        </a:rPr>
                        <a:t>Deep learning framework for abnormal manhole cover detection.</a:t>
                      </a:r>
                    </a:p>
                    <a:p>
                      <a:pPr marL="285750" indent="-285750">
                        <a:buFont typeface="Wingdings" panose="05000000000000000000" pitchFamily="2" charset="2"/>
                        <a:buChar char="§"/>
                      </a:pPr>
                      <a:r>
                        <a:rPr lang="en-US" sz="1600" b="0" kern="1200" dirty="0">
                          <a:solidFill>
                            <a:schemeClr val="dk1"/>
                          </a:solidFill>
                          <a:effectLst/>
                          <a:latin typeface="Times New Roman" panose="02020603050405020304" pitchFamily="18" charset="0"/>
                          <a:cs typeface="Times New Roman" panose="02020603050405020304" pitchFamily="18" charset="0"/>
                        </a:rPr>
                        <a:t>New data augmentation method involving perspective transformation.</a:t>
                      </a:r>
                    </a:p>
                    <a:p>
                      <a:endParaRPr lang="en-IN" sz="1600" dirty="0">
                        <a:latin typeface="Times New Roman" panose="02020603050405020304" pitchFamily="18" charset="0"/>
                        <a:cs typeface="Times New Roman" panose="02020603050405020304" pitchFamily="18" charset="0"/>
                      </a:endParaRPr>
                    </a:p>
                  </a:txBody>
                  <a:tcPr marL="9525" marR="9525" marT="9525" marB="9525"/>
                </a:tc>
                <a:tc>
                  <a:txBody>
                    <a:bodyPr/>
                    <a:lstStyle/>
                    <a:p>
                      <a:r>
                        <a:rPr lang="en-US" sz="1600" b="0" kern="1200" dirty="0">
                          <a:solidFill>
                            <a:schemeClr val="dk1"/>
                          </a:solidFill>
                          <a:effectLst/>
                          <a:latin typeface="Times New Roman" panose="02020603050405020304" pitchFamily="18" charset="0"/>
                          <a:cs typeface="Times New Roman" panose="02020603050405020304" pitchFamily="18" charset="0"/>
                        </a:rPr>
                        <a:t>Enhanced abnormal manhole cover detection performance, as evidenced by the improved MAP (at least 6.8 higher compared to the baseline model)</a:t>
                      </a:r>
                      <a:endParaRPr lang="en-IN" sz="1600" dirty="0">
                        <a:latin typeface="Times New Roman" panose="02020603050405020304" pitchFamily="18" charset="0"/>
                        <a:cs typeface="Times New Roman" panose="02020603050405020304" pitchFamily="18" charset="0"/>
                      </a:endParaRPr>
                    </a:p>
                  </a:txBody>
                  <a:tcPr marL="9525" marR="9525" marT="9525" marB="9525"/>
                </a:tc>
                <a:tc>
                  <a:txBody>
                    <a:bodyPr/>
                    <a:lstStyle/>
                    <a:p>
                      <a:r>
                        <a:rPr lang="en-US" sz="1600" b="0" kern="1200" dirty="0">
                          <a:solidFill>
                            <a:schemeClr val="dk1"/>
                          </a:solidFill>
                          <a:effectLst/>
                          <a:latin typeface="Times New Roman" panose="02020603050405020304" pitchFamily="18" charset="0"/>
                          <a:cs typeface="Times New Roman" panose="02020603050405020304" pitchFamily="18" charset="0"/>
                        </a:rPr>
                        <a:t>Data augmentation method based on deep learning is mentioned to be more time-consuming during training compared to traditional methods.</a:t>
                      </a:r>
                      <a:endParaRPr lang="en-IN" sz="1600" dirty="0">
                        <a:latin typeface="Times New Roman" panose="02020603050405020304" pitchFamily="18" charset="0"/>
                        <a:cs typeface="Times New Roman" panose="02020603050405020304" pitchFamily="18" charset="0"/>
                      </a:endParaRPr>
                    </a:p>
                  </a:txBody>
                  <a:tcPr marL="9525" marR="9525" marT="9525" marB="9525"/>
                </a:tc>
                <a:extLst>
                  <a:ext uri="{0D108BD9-81ED-4DB2-BD59-A6C34878D82A}">
                    <a16:rowId xmlns:a16="http://schemas.microsoft.com/office/drawing/2014/main" val="61484961"/>
                  </a:ext>
                </a:extLst>
              </a:tr>
            </a:tbl>
          </a:graphicData>
        </a:graphic>
      </p:graphicFrame>
    </p:spTree>
    <p:extLst>
      <p:ext uri="{BB962C8B-B14F-4D97-AF65-F5344CB8AC3E}">
        <p14:creationId xmlns:p14="http://schemas.microsoft.com/office/powerpoint/2010/main" val="51336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A7B-1566-11D0-315E-FCC2C50E2106}"/>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EXISTING SYSTEM</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968A4F-990F-02F1-3C9F-051CB7D1B580}"/>
              </a:ext>
            </a:extLst>
          </p:cNvPr>
          <p:cNvSpPr>
            <a:spLocks noGrp="1"/>
          </p:cNvSpPr>
          <p:nvPr>
            <p:ph idx="1"/>
          </p:nvPr>
        </p:nvSpPr>
        <p:spPr>
          <a:xfrm>
            <a:off x="838200" y="1825625"/>
            <a:ext cx="10515600" cy="4886260"/>
          </a:xfrm>
        </p:spPr>
        <p:txBody>
          <a:bodyPr>
            <a:noAutofit/>
          </a:bodyPr>
          <a:lstStyle/>
          <a:p>
            <a:pPr algn="l">
              <a:lnSpc>
                <a:spcPct val="150000"/>
              </a:lnSpc>
              <a:buFont typeface="Wingdings" panose="05000000000000000000" pitchFamily="2" charset="2"/>
              <a:buChar char="q"/>
            </a:pPr>
            <a:r>
              <a:rPr lang="en-US"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Manual Visual Inspection</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lgn="l">
              <a:lnSpc>
                <a:spcPct val="150000"/>
              </a:lnSpc>
              <a:buFont typeface="Wingdings" panose="05000000000000000000" pitchFamily="2" charset="2"/>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Trained inspectors visually inspect manholes.</a:t>
            </a:r>
          </a:p>
          <a:p>
            <a:pPr lvl="1" algn="l">
              <a:lnSpc>
                <a:spcPct val="150000"/>
              </a:lnSpc>
              <a:buFont typeface="Wingdings" panose="05000000000000000000" pitchFamily="2" charset="2"/>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Findings manually entered into a database.</a:t>
            </a:r>
          </a:p>
          <a:p>
            <a:pPr lvl="1" algn="l">
              <a:lnSpc>
                <a:spcPct val="150000"/>
              </a:lnSpc>
              <a:buFont typeface="Wingdings" panose="05000000000000000000" pitchFamily="2" charset="2"/>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Time-consuming and prone to errors.</a:t>
            </a:r>
          </a:p>
          <a:p>
            <a:pPr algn="l">
              <a:lnSpc>
                <a:spcPct val="150000"/>
              </a:lnSpc>
              <a:buFont typeface="Wingdings" panose="05000000000000000000" pitchFamily="2" charset="2"/>
              <a:buChar char="q"/>
            </a:pPr>
            <a:r>
              <a:rPr lang="en-US"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Image Processing-Based System</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lgn="l">
              <a:lnSpc>
                <a:spcPct val="150000"/>
              </a:lnSpc>
              <a:buFont typeface="Wingdings" panose="05000000000000000000" pitchFamily="2" charset="2"/>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Uses techniques like Sobel Edge Detection, Morphological Operations, and Thresholding.</a:t>
            </a:r>
          </a:p>
          <a:p>
            <a:pPr lvl="1" algn="l">
              <a:lnSpc>
                <a:spcPct val="150000"/>
              </a:lnSpc>
              <a:buFont typeface="Wingdings" panose="05000000000000000000" pitchFamily="2" charset="2"/>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Provides automation and can detect defects not easily visible.</a:t>
            </a:r>
          </a:p>
          <a:p>
            <a:pPr algn="l">
              <a:lnSpc>
                <a:spcPct val="150000"/>
              </a:lnSpc>
              <a:buFont typeface="Wingdings" panose="05000000000000000000" pitchFamily="2" charset="2"/>
              <a:buChar char="q"/>
            </a:pPr>
            <a:r>
              <a:rPr lang="en-US"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Machine Learning-Based System</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lgn="l">
              <a:lnSpc>
                <a:spcPct val="150000"/>
              </a:lnSpc>
              <a:buFont typeface="Wingdings" panose="05000000000000000000" pitchFamily="2" charset="2"/>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Utilizes algorithms such as Decision Trees, Random Forests, and Support Vector Machines.</a:t>
            </a:r>
          </a:p>
          <a:p>
            <a:pPr lvl="1" algn="l">
              <a:lnSpc>
                <a:spcPct val="150000"/>
              </a:lnSpc>
              <a:buFont typeface="Wingdings" panose="05000000000000000000" pitchFamily="2" charset="2"/>
              <a:buChar char="§"/>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Requires labeled data for training and offers high accuracy.</a:t>
            </a:r>
          </a:p>
          <a:p>
            <a:pPr marL="457200" lvl="1" indent="0" algn="l">
              <a:lnSpc>
                <a:spcPct val="150000"/>
              </a:lnSpc>
              <a:buNone/>
            </a:pP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457200" lvl="1" indent="0" algn="l">
              <a:lnSpc>
                <a:spcPct val="150000"/>
              </a:lnSpc>
              <a:buNone/>
            </a:pP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0" algn="just">
              <a:lnSpc>
                <a:spcPct val="150000"/>
              </a:lnSpc>
              <a:spcAft>
                <a:spcPts val="800"/>
              </a:spcAft>
              <a:buFont typeface="Wingdings" panose="05000000000000000000" pitchFamily="2" charset="2"/>
              <a:buChar char="§"/>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531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7756-6E56-BA78-26C0-2E4CB0826432}"/>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DISADVANTAGES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EE9748-C341-F2DA-3FC6-C2C51D3BF546}"/>
              </a:ext>
            </a:extLst>
          </p:cNvPr>
          <p:cNvSpPr>
            <a:spLocks noGrp="1"/>
          </p:cNvSpPr>
          <p:nvPr>
            <p:ph idx="1"/>
          </p:nvPr>
        </p:nvSpPr>
        <p:spPr>
          <a:xfrm>
            <a:off x="838200" y="1611984"/>
            <a:ext cx="10515600" cy="4564979"/>
          </a:xfrm>
        </p:spPr>
        <p:txBody>
          <a:bodyPr>
            <a:noAutofit/>
          </a:bodyPr>
          <a:lstStyle/>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Labor-intensive manual inspection is prone to human error.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Limited coverage and frequency of inspections may miss emerging issues.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Safety risks for workers during manual maintenance tasks.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Inefficient response to emergencies due to delayed identification of issues.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Difficulty in tracking maintenance records leads to inefficiencies.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High maintenance costs due to labour-intensive processes and potential inefficiencies.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Traditional machine learning methods can be limited in their ability to learn complex features and patterns in images.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Existing machine learning systems may not be able to generalize well to different types of manholes, conditions, and defects.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Require significant computational resources and training data to achieve high accuracy.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tabLst>
                <a:tab pos="4572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Some existing methods may be prone to false positives and false negatives, leading to inaccurate predictions and inefficient maintenance operations.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0000"/>
              </a:lnSpc>
              <a:spcAft>
                <a:spcPts val="800"/>
              </a:spcAft>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5323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F599-31D1-C5F6-FE74-F9054B02B2B5}"/>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PROPOSED SYSTEM</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4E04B74-DCA3-210D-17D0-10E555EECC05}"/>
              </a:ext>
            </a:extLst>
          </p:cNvPr>
          <p:cNvSpPr>
            <a:spLocks noGrp="1"/>
          </p:cNvSpPr>
          <p:nvPr>
            <p:ph idx="1"/>
          </p:nvPr>
        </p:nvSpPr>
        <p:spPr/>
        <p:txBody>
          <a:bodyPr>
            <a:noAutofit/>
          </a:bodyPr>
          <a:lstStyle/>
          <a:p>
            <a:pPr marL="145257" indent="0" algn="just">
              <a:lnSpc>
                <a:spcPct val="150000"/>
              </a:lnSpc>
              <a:spcBef>
                <a:spcPts val="0"/>
              </a:spcBef>
              <a:buClr>
                <a:srgbClr val="595959"/>
              </a:buClr>
              <a:buSzPct val="100000"/>
              <a:buNone/>
            </a:pPr>
            <a:r>
              <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rPr>
              <a:t>The proposed system uses deep convolutional neural network-based classifiers to identify the manhole open, close or broken.</a:t>
            </a:r>
          </a:p>
          <a:p>
            <a:pPr marL="145257" indent="0" algn="just">
              <a:lnSpc>
                <a:spcPct val="150000"/>
              </a:lnSpc>
              <a:spcBef>
                <a:spcPts val="0"/>
              </a:spcBef>
              <a:buClr>
                <a:srgbClr val="595959"/>
              </a:buClr>
              <a:buSzPct val="100000"/>
              <a:buNone/>
            </a:pPr>
            <a:endParaRPr lang="en-US" sz="1600" kern="0" dirty="0">
              <a:latin typeface="Times New Roman" panose="02020603050405020304" pitchFamily="18" charset="0"/>
              <a:cs typeface="Times New Roman" panose="02020603050405020304" pitchFamily="18" charset="0"/>
              <a:sym typeface="Arial"/>
            </a:endParaRPr>
          </a:p>
          <a:p>
            <a:pPr marL="431007" indent="-285750" algn="just">
              <a:lnSpc>
                <a:spcPct val="150000"/>
              </a:lnSpc>
              <a:spcBef>
                <a:spcPts val="0"/>
              </a:spcBef>
              <a:buClr>
                <a:srgbClr val="595959"/>
              </a:buClr>
              <a:buSzPct val="100000"/>
              <a:buFont typeface="Wingdings" panose="05000000000000000000" pitchFamily="2" charset="2"/>
              <a:buChar char="q"/>
            </a:pPr>
            <a:r>
              <a:rPr kumimoji="0" lang="en-US" sz="1600" b="1" i="0" u="sng"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rPr>
              <a:t>Vision Transformer Learning</a:t>
            </a:r>
          </a:p>
          <a:p>
            <a:pPr marL="431007" indent="-285750" algn="just">
              <a:lnSpc>
                <a:spcPct val="150000"/>
              </a:lnSpc>
              <a:spcBef>
                <a:spcPts val="0"/>
              </a:spcBef>
              <a:buClr>
                <a:srgbClr val="595959"/>
              </a:buClr>
              <a:buSzPct val="100000"/>
              <a:buFont typeface="Wingdings" panose="05000000000000000000" pitchFamily="2" charset="2"/>
              <a:buChar char="§"/>
            </a:pPr>
            <a:endParaRPr lang="en-US" sz="1600" kern="0" dirty="0">
              <a:latin typeface="Times New Roman" panose="02020603050405020304" pitchFamily="18" charset="0"/>
              <a:cs typeface="Times New Roman" panose="02020603050405020304" pitchFamily="18" charset="0"/>
              <a:sym typeface="Arial"/>
            </a:endParaRPr>
          </a:p>
          <a:p>
            <a:pPr marL="431007" indent="-285750" algn="just">
              <a:lnSpc>
                <a:spcPct val="150000"/>
              </a:lnSpc>
              <a:spcBef>
                <a:spcPts val="0"/>
              </a:spcBef>
              <a:buClr>
                <a:srgbClr val="595959"/>
              </a:buClr>
              <a:buSzPct val="100000"/>
              <a:buFont typeface="Wingdings" panose="05000000000000000000" pitchFamily="2" charset="2"/>
              <a:buChar char="§"/>
            </a:pPr>
            <a:r>
              <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rPr>
              <a:t>Yolo V8 is used to detect manhole</a:t>
            </a:r>
          </a:p>
          <a:p>
            <a:pPr marL="431007" indent="-285750" algn="just">
              <a:lnSpc>
                <a:spcPct val="150000"/>
              </a:lnSpc>
              <a:spcBef>
                <a:spcPts val="0"/>
              </a:spcBef>
              <a:buClr>
                <a:srgbClr val="595959"/>
              </a:buClr>
              <a:buSzPct val="100000"/>
              <a:buFont typeface="Wingdings" panose="05000000000000000000" pitchFamily="2" charset="2"/>
              <a:buChar char="§"/>
            </a:pPr>
            <a:endParaRPr lang="en-US" sz="1600" kern="0" dirty="0">
              <a:latin typeface="Times New Roman" panose="02020603050405020304" pitchFamily="18" charset="0"/>
              <a:cs typeface="Times New Roman" panose="02020603050405020304" pitchFamily="18" charset="0"/>
              <a:sym typeface="Arial"/>
            </a:endParaRPr>
          </a:p>
          <a:p>
            <a:pPr marL="431007" indent="-285750" algn="just">
              <a:lnSpc>
                <a:spcPct val="150000"/>
              </a:lnSpc>
              <a:spcBef>
                <a:spcPts val="0"/>
              </a:spcBef>
              <a:buClr>
                <a:srgbClr val="595959"/>
              </a:buClr>
              <a:buSzPct val="100000"/>
              <a:buFont typeface="Wingdings" panose="05000000000000000000" pitchFamily="2" charset="2"/>
              <a:buChar char="§"/>
            </a:pPr>
            <a:r>
              <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rPr>
              <a:t>CNN is</a:t>
            </a:r>
            <a:r>
              <a:rPr kumimoji="0" lang="en-US" sz="1600" b="0" i="0" u="none" strike="noStrike" kern="0" cap="none" spc="0" normalizeH="0" noProof="0" dirty="0">
                <a:ln>
                  <a:noFill/>
                </a:ln>
                <a:effectLst/>
                <a:uLnTx/>
                <a:uFillTx/>
                <a:latin typeface="Times New Roman" panose="02020603050405020304" pitchFamily="18" charset="0"/>
                <a:cs typeface="Times New Roman" panose="02020603050405020304" pitchFamily="18" charset="0"/>
                <a:sym typeface="Arial"/>
              </a:rPr>
              <a:t> used to classify 1 – Close, 0 – Open, 2 – Broken, 4 – No Manhole.</a:t>
            </a:r>
            <a:endPar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a:p>
            <a:pPr>
              <a:lnSpc>
                <a:spcPct val="150000"/>
              </a:lnSpc>
              <a:buFont typeface="Wingdings" panose="05000000000000000000" pitchFamily="2" charset="2"/>
              <a:buChar char="§"/>
            </a:pPr>
            <a:endParaRPr lang="en-IN" sz="1600" dirty="0">
              <a:latin typeface="Times New Roman" panose="02020603050405020304" pitchFamily="18" charset="0"/>
              <a:cs typeface="Times New Roman" panose="02020603050405020304" pitchFamily="18" charset="0"/>
            </a:endParaRPr>
          </a:p>
          <a:p>
            <a:pPr>
              <a:lnSpc>
                <a:spcPct val="150000"/>
              </a:lnSpc>
            </a:pPr>
            <a:endParaRPr lang="en-IN" sz="1600" dirty="0"/>
          </a:p>
        </p:txBody>
      </p:sp>
    </p:spTree>
    <p:extLst>
      <p:ext uri="{BB962C8B-B14F-4D97-AF65-F5344CB8AC3E}">
        <p14:creationId xmlns:p14="http://schemas.microsoft.com/office/powerpoint/2010/main" val="311148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E613-0DEC-578D-35FB-B2C66BB42FFE}"/>
              </a:ext>
            </a:extLst>
          </p:cNvPr>
          <p:cNvSpPr>
            <a:spLocks noGrp="1"/>
          </p:cNvSpPr>
          <p:nvPr>
            <p:ph type="title"/>
          </p:nvPr>
        </p:nvSpPr>
        <p:spPr/>
        <p:txBody>
          <a:bodyPr>
            <a:normAutofit/>
          </a:bodyPr>
          <a:lstStyle/>
          <a:p>
            <a:pPr algn="ctr"/>
            <a:r>
              <a:rPr lang="en-US" sz="3200" b="1" dirty="0">
                <a:latin typeface="Times New Roman" panose="02020603050405020304" pitchFamily="18" charset="0"/>
                <a:cs typeface="Times New Roman" panose="02020603050405020304" pitchFamily="18" charset="0"/>
              </a:rPr>
              <a:t>ADVANTAGES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505C9B-3726-F138-8A8F-4FAEC5ABB71E}"/>
              </a:ext>
            </a:extLst>
          </p:cNvPr>
          <p:cNvSpPr>
            <a:spLocks noGrp="1"/>
          </p:cNvSpPr>
          <p:nvPr>
            <p:ph idx="1"/>
          </p:nvPr>
        </p:nvSpPr>
        <p:spPr/>
        <p:txBody>
          <a:bodyPr>
            <a:normAutofit/>
          </a:bodyPr>
          <a:lstStyle/>
          <a:p>
            <a:pPr marL="602457" indent="-457200" algn="just">
              <a:lnSpc>
                <a:spcPct val="150000"/>
              </a:lnSpc>
              <a:spcBef>
                <a:spcPts val="0"/>
              </a:spcBef>
              <a:buClr>
                <a:srgbClr val="595959"/>
              </a:buClr>
              <a:buSzPct val="100000"/>
              <a:buFont typeface="Wingdings" panose="05000000000000000000" pitchFamily="2" charset="2"/>
              <a:buChar char="§"/>
            </a:pPr>
            <a:r>
              <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rPr>
              <a:t>Simplified data collection and evaluation. </a:t>
            </a:r>
          </a:p>
          <a:p>
            <a:pPr marL="602457" indent="-457200" algn="just">
              <a:lnSpc>
                <a:spcPct val="150000"/>
              </a:lnSpc>
              <a:spcBef>
                <a:spcPts val="0"/>
              </a:spcBef>
              <a:buClr>
                <a:srgbClr val="595959"/>
              </a:buClr>
              <a:buSzPct val="100000"/>
              <a:buFont typeface="Wingdings" panose="05000000000000000000" pitchFamily="2" charset="2"/>
              <a:buChar char="§"/>
            </a:pPr>
            <a:endPar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a:p>
            <a:pPr marL="602457" indent="-457200" algn="just">
              <a:lnSpc>
                <a:spcPct val="150000"/>
              </a:lnSpc>
              <a:spcBef>
                <a:spcPts val="0"/>
              </a:spcBef>
              <a:buClr>
                <a:srgbClr val="595959"/>
              </a:buClr>
              <a:buSzPct val="100000"/>
              <a:buFont typeface="Wingdings" panose="05000000000000000000" pitchFamily="2" charset="2"/>
              <a:buChar char="§"/>
            </a:pPr>
            <a:r>
              <a:rPr lang="en-US" sz="1600" kern="0" dirty="0">
                <a:latin typeface="Times New Roman" panose="02020603050405020304" pitchFamily="18" charset="0"/>
                <a:cs typeface="Times New Roman" panose="02020603050405020304" pitchFamily="18" charset="0"/>
                <a:sym typeface="Arial"/>
              </a:rPr>
              <a:t>Suitable for drone implementation</a:t>
            </a:r>
          </a:p>
          <a:p>
            <a:pPr marL="602457" indent="-457200" algn="just">
              <a:lnSpc>
                <a:spcPct val="150000"/>
              </a:lnSpc>
              <a:spcBef>
                <a:spcPts val="0"/>
              </a:spcBef>
              <a:buClr>
                <a:srgbClr val="595959"/>
              </a:buClr>
              <a:buSzPct val="100000"/>
              <a:buFont typeface="Wingdings" panose="05000000000000000000" pitchFamily="2" charset="2"/>
              <a:buChar char="§"/>
            </a:pPr>
            <a:endPar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a:p>
            <a:pPr marL="602457" indent="-457200" algn="just">
              <a:lnSpc>
                <a:spcPct val="150000"/>
              </a:lnSpc>
              <a:spcBef>
                <a:spcPts val="0"/>
              </a:spcBef>
              <a:buClr>
                <a:srgbClr val="595959"/>
              </a:buClr>
              <a:buSzPct val="100000"/>
              <a:buFont typeface="Wingdings" panose="05000000000000000000" pitchFamily="2" charset="2"/>
              <a:buChar char="§"/>
            </a:pPr>
            <a:r>
              <a:rPr lang="en-US" sz="1600" kern="0" dirty="0">
                <a:latin typeface="Times New Roman" panose="02020603050405020304" pitchFamily="18" charset="0"/>
                <a:cs typeface="Times New Roman" panose="02020603050405020304" pitchFamily="18" charset="0"/>
                <a:sym typeface="Arial"/>
              </a:rPr>
              <a:t>Adequate accuracy while maintain a low computational load</a:t>
            </a:r>
          </a:p>
          <a:p>
            <a:pPr marL="602457" indent="-457200" algn="just">
              <a:lnSpc>
                <a:spcPct val="150000"/>
              </a:lnSpc>
              <a:spcBef>
                <a:spcPts val="0"/>
              </a:spcBef>
              <a:buClr>
                <a:srgbClr val="595959"/>
              </a:buClr>
              <a:buSzPct val="100000"/>
              <a:buFont typeface="Wingdings" panose="05000000000000000000" pitchFamily="2" charset="2"/>
              <a:buChar char="§"/>
            </a:pPr>
            <a:endPar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a:p>
            <a:pPr marL="602457" indent="-457200" algn="just">
              <a:lnSpc>
                <a:spcPct val="150000"/>
              </a:lnSpc>
              <a:spcBef>
                <a:spcPts val="0"/>
              </a:spcBef>
              <a:buClr>
                <a:srgbClr val="595959"/>
              </a:buClr>
              <a:buSzPct val="100000"/>
              <a:buFont typeface="Wingdings" panose="05000000000000000000" pitchFamily="2" charset="2"/>
              <a:buChar char="§"/>
            </a:pPr>
            <a:r>
              <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rPr>
              <a:t>Automatically detects the important features without any human supervision</a:t>
            </a:r>
          </a:p>
          <a:p>
            <a:pPr marL="602457" indent="-457200" algn="just">
              <a:lnSpc>
                <a:spcPct val="150000"/>
              </a:lnSpc>
              <a:spcBef>
                <a:spcPts val="0"/>
              </a:spcBef>
              <a:buClr>
                <a:srgbClr val="595959"/>
              </a:buClr>
              <a:buSzPct val="100000"/>
              <a:buFont typeface="Wingdings" panose="05000000000000000000" pitchFamily="2" charset="2"/>
              <a:buChar char="§"/>
            </a:pPr>
            <a:endPar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a:p>
            <a:pPr marL="602457" indent="-457200" algn="just">
              <a:lnSpc>
                <a:spcPct val="150000"/>
              </a:lnSpc>
              <a:spcBef>
                <a:spcPts val="0"/>
              </a:spcBef>
              <a:buClr>
                <a:srgbClr val="595959"/>
              </a:buClr>
              <a:buSzPct val="100000"/>
              <a:buFont typeface="Wingdings" panose="05000000000000000000" pitchFamily="2" charset="2"/>
              <a:buChar char="§"/>
            </a:pPr>
            <a:r>
              <a:rPr lang="en-US" sz="1600" kern="0" dirty="0">
                <a:latin typeface="Times New Roman" panose="02020603050405020304" pitchFamily="18" charset="0"/>
                <a:cs typeface="Times New Roman" panose="02020603050405020304" pitchFamily="18" charset="0"/>
                <a:sym typeface="Arial"/>
              </a:rPr>
              <a:t> Provides notifications through alert messages, push messages</a:t>
            </a:r>
            <a:endParaRPr kumimoji="0" lang="en-US" sz="16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a:p>
            <a:pPr>
              <a:lnSpc>
                <a:spcPct val="150000"/>
              </a:lnSpc>
            </a:pPr>
            <a:endParaRPr lang="en-IN" sz="1600" dirty="0">
              <a:latin typeface="Times New Roman" panose="02020603050405020304" pitchFamily="18" charset="0"/>
              <a:cs typeface="Times New Roman" panose="02020603050405020304" pitchFamily="18" charset="0"/>
            </a:endParaRPr>
          </a:p>
          <a:p>
            <a:pPr>
              <a:lnSpc>
                <a:spcPct val="150000"/>
              </a:lnSpc>
            </a:pPr>
            <a:endParaRPr lang="en-IN" sz="1600" dirty="0"/>
          </a:p>
        </p:txBody>
      </p:sp>
    </p:spTree>
    <p:extLst>
      <p:ext uri="{BB962C8B-B14F-4D97-AF65-F5344CB8AC3E}">
        <p14:creationId xmlns:p14="http://schemas.microsoft.com/office/powerpoint/2010/main" val="2519678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2731</Words>
  <Application>Microsoft Office PowerPoint</Application>
  <PresentationFormat>Widescreen</PresentationFormat>
  <Paragraphs>237</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Symbol</vt:lpstr>
      <vt:lpstr>Times New Roman</vt:lpstr>
      <vt:lpstr>Wingdings</vt:lpstr>
      <vt:lpstr>Office Theme</vt:lpstr>
      <vt:lpstr>  EFFICIENT MANHOLE VISUAL INSPECTION USING DEEP LEARNING IN UAV NAVIGATION </vt:lpstr>
      <vt:lpstr>OBJECTIVE</vt:lpstr>
      <vt:lpstr>INTRODUCTION</vt:lpstr>
      <vt:lpstr>ABSTRACT</vt:lpstr>
      <vt:lpstr>                      LITERATURE SURVEY</vt:lpstr>
      <vt:lpstr>EXISTING SYSTEM</vt:lpstr>
      <vt:lpstr>DISADVANTAGES</vt:lpstr>
      <vt:lpstr>PROPOSED SYSTEM</vt:lpstr>
      <vt:lpstr>ADVANTAGES</vt:lpstr>
      <vt:lpstr>SYSTEM REQUIREMENTS</vt:lpstr>
      <vt:lpstr>SYSTEM ARCHITECTURE  </vt:lpstr>
      <vt:lpstr>MODULES DESCRIPTION</vt:lpstr>
      <vt:lpstr>MODULES DESCRIPTION</vt:lpstr>
      <vt:lpstr>MODULES DESCRIPTION</vt:lpstr>
      <vt:lpstr>MODULES DESCRIPTION</vt:lpstr>
      <vt:lpstr>MODULES DESCRIPTION</vt:lpstr>
      <vt:lpstr>MODULES DESCRIPTION</vt:lpstr>
      <vt:lpstr>IMPLEMENTATION SCREENSHOT</vt:lpstr>
      <vt:lpstr>IMPLEMENTATION SCREENSHOT</vt:lpstr>
      <vt:lpstr>IMPLEMENTATION SCREENSHOT</vt:lpstr>
      <vt:lpstr>CONCLUSION</vt:lpstr>
      <vt:lpstr>FUTURE ENHANCEMENT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Tharshini S</dc:creator>
  <cp:lastModifiedBy>Tharshini S</cp:lastModifiedBy>
  <cp:revision>54</cp:revision>
  <dcterms:created xsi:type="dcterms:W3CDTF">2024-04-21T10:17:38Z</dcterms:created>
  <dcterms:modified xsi:type="dcterms:W3CDTF">2024-04-22T04:44:08Z</dcterms:modified>
</cp:coreProperties>
</file>